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303" r:id="rId3"/>
    <p:sldId id="304" r:id="rId4"/>
    <p:sldId id="305" r:id="rId5"/>
    <p:sldId id="306" r:id="rId6"/>
    <p:sldId id="308" r:id="rId7"/>
    <p:sldId id="309" r:id="rId8"/>
    <p:sldId id="310" r:id="rId9"/>
    <p:sldId id="311" r:id="rId10"/>
    <p:sldId id="325" r:id="rId11"/>
    <p:sldId id="307" r:id="rId12"/>
    <p:sldId id="312" r:id="rId13"/>
    <p:sldId id="313" r:id="rId14"/>
    <p:sldId id="314" r:id="rId15"/>
    <p:sldId id="319" r:id="rId16"/>
    <p:sldId id="322" r:id="rId17"/>
    <p:sldId id="323" r:id="rId18"/>
    <p:sldId id="324" r:id="rId19"/>
    <p:sldId id="326" r:id="rId20"/>
    <p:sldId id="315" r:id="rId21"/>
    <p:sldId id="316" r:id="rId22"/>
    <p:sldId id="317" r:id="rId23"/>
    <p:sldId id="318" r:id="rId24"/>
    <p:sldId id="320" r:id="rId25"/>
    <p:sldId id="321" r:id="rId26"/>
    <p:sldId id="291" r:id="rId27"/>
    <p:sldId id="293" r:id="rId28"/>
    <p:sldId id="294" r:id="rId29"/>
    <p:sldId id="295" r:id="rId30"/>
    <p:sldId id="296" r:id="rId31"/>
    <p:sldId id="297" r:id="rId32"/>
    <p:sldId id="299" r:id="rId33"/>
    <p:sldId id="300" r:id="rId34"/>
    <p:sldId id="298" r:id="rId35"/>
    <p:sldId id="302" r:id="rId36"/>
    <p:sldId id="301" r:id="rId37"/>
    <p:sldId id="327" r:id="rId38"/>
    <p:sldId id="328" r:id="rId39"/>
    <p:sldId id="331" r:id="rId40"/>
    <p:sldId id="330" r:id="rId41"/>
    <p:sldId id="329" r:id="rId42"/>
    <p:sldId id="332" r:id="rId43"/>
    <p:sldId id="333" r:id="rId44"/>
    <p:sldId id="33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4577" autoAdjust="0"/>
    <p:restoredTop sz="86369" autoAdjust="0"/>
  </p:normalViewPr>
  <p:slideViewPr>
    <p:cSldViewPr>
      <p:cViewPr varScale="1">
        <p:scale>
          <a:sx n="54" d="100"/>
          <a:sy n="54" d="100"/>
        </p:scale>
        <p:origin x="-6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79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244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5" Type="http://schemas.openxmlformats.org/officeDocument/2006/relationships/image" Target="../media/image46.wmf"/><Relationship Id="rId4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6.wmf"/><Relationship Id="rId1" Type="http://schemas.openxmlformats.org/officeDocument/2006/relationships/image" Target="../media/image41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10" Type="http://schemas.openxmlformats.org/officeDocument/2006/relationships/image" Target="../media/image55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5" Type="http://schemas.openxmlformats.org/officeDocument/2006/relationships/image" Target="../media/image92.wmf"/><Relationship Id="rId4" Type="http://schemas.openxmlformats.org/officeDocument/2006/relationships/image" Target="../media/image91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4.wmf"/><Relationship Id="rId1" Type="http://schemas.openxmlformats.org/officeDocument/2006/relationships/image" Target="../media/image95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wmf"/><Relationship Id="rId1" Type="http://schemas.openxmlformats.org/officeDocument/2006/relationships/image" Target="../media/image101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Relationship Id="rId5" Type="http://schemas.openxmlformats.org/officeDocument/2006/relationships/image" Target="../media/image80.wmf"/><Relationship Id="rId4" Type="http://schemas.openxmlformats.org/officeDocument/2006/relationships/image" Target="../media/image106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7" Type="http://schemas.openxmlformats.org/officeDocument/2006/relationships/image" Target="../media/image111.wmf"/><Relationship Id="rId2" Type="http://schemas.openxmlformats.org/officeDocument/2006/relationships/image" Target="../media/image80.wmf"/><Relationship Id="rId1" Type="http://schemas.openxmlformats.org/officeDocument/2006/relationships/image" Target="../media/image106.wmf"/><Relationship Id="rId6" Type="http://schemas.openxmlformats.org/officeDocument/2006/relationships/image" Target="../media/image110.wmf"/><Relationship Id="rId5" Type="http://schemas.openxmlformats.org/officeDocument/2006/relationships/image" Target="../media/image109.wmf"/><Relationship Id="rId4" Type="http://schemas.openxmlformats.org/officeDocument/2006/relationships/image" Target="../media/image108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Relationship Id="rId6" Type="http://schemas.openxmlformats.org/officeDocument/2006/relationships/image" Target="../media/image117.wmf"/><Relationship Id="rId5" Type="http://schemas.openxmlformats.org/officeDocument/2006/relationships/image" Target="../media/image116.wmf"/><Relationship Id="rId4" Type="http://schemas.openxmlformats.org/officeDocument/2006/relationships/image" Target="../media/image115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7" Type="http://schemas.openxmlformats.org/officeDocument/2006/relationships/image" Target="../media/image123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Relationship Id="rId6" Type="http://schemas.openxmlformats.org/officeDocument/2006/relationships/image" Target="../media/image122.wmf"/><Relationship Id="rId5" Type="http://schemas.openxmlformats.org/officeDocument/2006/relationships/image" Target="../media/image111.wmf"/><Relationship Id="rId4" Type="http://schemas.openxmlformats.org/officeDocument/2006/relationships/image" Target="../media/image121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4" Type="http://schemas.openxmlformats.org/officeDocument/2006/relationships/image" Target="../media/image12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4" Type="http://schemas.openxmlformats.org/officeDocument/2006/relationships/image" Target="../media/image131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Relationship Id="rId4" Type="http://schemas.openxmlformats.org/officeDocument/2006/relationships/image" Target="../media/image135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wmf"/><Relationship Id="rId2" Type="http://schemas.openxmlformats.org/officeDocument/2006/relationships/image" Target="../media/image138.wmf"/><Relationship Id="rId1" Type="http://schemas.openxmlformats.org/officeDocument/2006/relationships/image" Target="../media/image137.wmf"/><Relationship Id="rId4" Type="http://schemas.openxmlformats.org/officeDocument/2006/relationships/image" Target="../media/image140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4" Type="http://schemas.openxmlformats.org/officeDocument/2006/relationships/image" Target="../media/image145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5" Type="http://schemas.openxmlformats.org/officeDocument/2006/relationships/image" Target="../media/image150.wmf"/><Relationship Id="rId4" Type="http://schemas.openxmlformats.org/officeDocument/2006/relationships/image" Target="../media/image149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wmf"/><Relationship Id="rId1" Type="http://schemas.openxmlformats.org/officeDocument/2006/relationships/image" Target="../media/image64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wmf"/><Relationship Id="rId2" Type="http://schemas.openxmlformats.org/officeDocument/2006/relationships/image" Target="../media/image153.wmf"/><Relationship Id="rId1" Type="http://schemas.openxmlformats.org/officeDocument/2006/relationships/image" Target="../media/image152.wmf"/><Relationship Id="rId4" Type="http://schemas.openxmlformats.org/officeDocument/2006/relationships/image" Target="../media/image155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wmf"/><Relationship Id="rId2" Type="http://schemas.openxmlformats.org/officeDocument/2006/relationships/image" Target="../media/image70.wmf"/><Relationship Id="rId1" Type="http://schemas.openxmlformats.org/officeDocument/2006/relationships/image" Target="../media/image15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wmf"/><Relationship Id="rId2" Type="http://schemas.openxmlformats.org/officeDocument/2006/relationships/image" Target="../media/image159.wmf"/><Relationship Id="rId1" Type="http://schemas.openxmlformats.org/officeDocument/2006/relationships/image" Target="../media/image158.wmf"/><Relationship Id="rId5" Type="http://schemas.openxmlformats.org/officeDocument/2006/relationships/image" Target="../media/image162.wmf"/><Relationship Id="rId4" Type="http://schemas.openxmlformats.org/officeDocument/2006/relationships/image" Target="../media/image161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wmf"/><Relationship Id="rId2" Type="http://schemas.openxmlformats.org/officeDocument/2006/relationships/image" Target="../media/image164.wmf"/><Relationship Id="rId1" Type="http://schemas.openxmlformats.org/officeDocument/2006/relationships/image" Target="../media/image163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wmf"/><Relationship Id="rId2" Type="http://schemas.openxmlformats.org/officeDocument/2006/relationships/image" Target="../media/image167.wmf"/><Relationship Id="rId1" Type="http://schemas.openxmlformats.org/officeDocument/2006/relationships/image" Target="../media/image16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6.wmf"/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DE4AD-FD8B-48D2-BE34-6ED97B30DE51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1B88C-8C0B-4286-B8D7-643CBB45C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1B88C-8C0B-4286-B8D7-643CBB45C505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1B88C-8C0B-4286-B8D7-643CBB45C505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FDC59-41DB-4277-B901-60922D701DBF}" type="datetimeFigureOut">
              <a:rPr lang="ru-RU" smtClean="0"/>
              <a:pPr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4AB7D-3B59-4BDA-B114-8E3DF14F7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oleObject" Target="../embeddings/oleObject5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8.bin"/><Relationship Id="rId5" Type="http://schemas.openxmlformats.org/officeDocument/2006/relationships/oleObject" Target="../embeddings/oleObject57.bin"/><Relationship Id="rId4" Type="http://schemas.openxmlformats.org/officeDocument/2006/relationships/oleObject" Target="../embeddings/oleObject56.bin"/><Relationship Id="rId9" Type="http://schemas.openxmlformats.org/officeDocument/2006/relationships/oleObject" Target="../embeddings/oleObject6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5.bin"/><Relationship Id="rId5" Type="http://schemas.openxmlformats.org/officeDocument/2006/relationships/oleObject" Target="../embeddings/oleObject64.bin"/><Relationship Id="rId4" Type="http://schemas.openxmlformats.org/officeDocument/2006/relationships/oleObject" Target="../embeddings/oleObject6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13" Type="http://schemas.openxmlformats.org/officeDocument/2006/relationships/oleObject" Target="../embeddings/oleObject77.bin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71.bin"/><Relationship Id="rId12" Type="http://schemas.openxmlformats.org/officeDocument/2006/relationships/oleObject" Target="../embeddings/oleObject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70.bin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69.bin"/><Relationship Id="rId10" Type="http://schemas.openxmlformats.org/officeDocument/2006/relationships/oleObject" Target="../embeddings/oleObject74.bin"/><Relationship Id="rId4" Type="http://schemas.openxmlformats.org/officeDocument/2006/relationships/oleObject" Target="../embeddings/oleObject68.bin"/><Relationship Id="rId9" Type="http://schemas.openxmlformats.org/officeDocument/2006/relationships/oleObject" Target="../embeddings/oleObject7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80.bin"/><Relationship Id="rId4" Type="http://schemas.openxmlformats.org/officeDocument/2006/relationships/oleObject" Target="../embeddings/oleObject7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83.bin"/><Relationship Id="rId4" Type="http://schemas.openxmlformats.org/officeDocument/2006/relationships/oleObject" Target="../embeddings/oleObject8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8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3" Type="http://schemas.openxmlformats.org/officeDocument/2006/relationships/oleObject" Target="../embeddings/oleObject86.bin"/><Relationship Id="rId7" Type="http://schemas.openxmlformats.org/officeDocument/2006/relationships/oleObject" Target="../embeddings/oleObject9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89.bin"/><Relationship Id="rId5" Type="http://schemas.openxmlformats.org/officeDocument/2006/relationships/oleObject" Target="../embeddings/oleObject88.bin"/><Relationship Id="rId4" Type="http://schemas.openxmlformats.org/officeDocument/2006/relationships/oleObject" Target="../embeddings/oleObject87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94.bin"/><Relationship Id="rId4" Type="http://schemas.openxmlformats.org/officeDocument/2006/relationships/oleObject" Target="../embeddings/oleObject93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3" Type="http://schemas.openxmlformats.org/officeDocument/2006/relationships/oleObject" Target="../embeddings/oleObject95.bin"/><Relationship Id="rId7" Type="http://schemas.openxmlformats.org/officeDocument/2006/relationships/oleObject" Target="../embeddings/oleObject9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98.bin"/><Relationship Id="rId5" Type="http://schemas.openxmlformats.org/officeDocument/2006/relationships/oleObject" Target="../embeddings/oleObject97.bin"/><Relationship Id="rId4" Type="http://schemas.openxmlformats.org/officeDocument/2006/relationships/oleObject" Target="../embeddings/oleObject9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7" Type="http://schemas.openxmlformats.org/officeDocument/2006/relationships/oleObject" Target="../embeddings/oleObject10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04.bin"/><Relationship Id="rId5" Type="http://schemas.openxmlformats.org/officeDocument/2006/relationships/oleObject" Target="../embeddings/oleObject103.bin"/><Relationship Id="rId4" Type="http://schemas.openxmlformats.org/officeDocument/2006/relationships/oleObject" Target="../embeddings/oleObject10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1.bin"/><Relationship Id="rId3" Type="http://schemas.openxmlformats.org/officeDocument/2006/relationships/oleObject" Target="../embeddings/oleObject106.bin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09.bin"/><Relationship Id="rId5" Type="http://schemas.openxmlformats.org/officeDocument/2006/relationships/oleObject" Target="../embeddings/oleObject108.bin"/><Relationship Id="rId4" Type="http://schemas.openxmlformats.org/officeDocument/2006/relationships/oleObject" Target="../embeddings/oleObject107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7.bin"/><Relationship Id="rId3" Type="http://schemas.openxmlformats.org/officeDocument/2006/relationships/oleObject" Target="../embeddings/oleObject112.bin"/><Relationship Id="rId7" Type="http://schemas.openxmlformats.org/officeDocument/2006/relationships/oleObject" Target="../embeddings/oleObject1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5.bin"/><Relationship Id="rId5" Type="http://schemas.openxmlformats.org/officeDocument/2006/relationships/oleObject" Target="../embeddings/oleObject114.bin"/><Relationship Id="rId4" Type="http://schemas.openxmlformats.org/officeDocument/2006/relationships/oleObject" Target="../embeddings/oleObject113.bin"/><Relationship Id="rId9" Type="http://schemas.openxmlformats.org/officeDocument/2006/relationships/oleObject" Target="../embeddings/oleObject118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120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7" Type="http://schemas.openxmlformats.org/officeDocument/2006/relationships/oleObject" Target="../embeddings/oleObject1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24.bin"/><Relationship Id="rId5" Type="http://schemas.openxmlformats.org/officeDocument/2006/relationships/oleObject" Target="../embeddings/oleObject123.bin"/><Relationship Id="rId4" Type="http://schemas.openxmlformats.org/officeDocument/2006/relationships/oleObject" Target="../embeddings/oleObject122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1.bin"/><Relationship Id="rId3" Type="http://schemas.openxmlformats.org/officeDocument/2006/relationships/oleObject" Target="../embeddings/oleObject126.bin"/><Relationship Id="rId7" Type="http://schemas.openxmlformats.org/officeDocument/2006/relationships/oleObject" Target="../embeddings/oleObject1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29.bin"/><Relationship Id="rId5" Type="http://schemas.openxmlformats.org/officeDocument/2006/relationships/oleObject" Target="../embeddings/oleObject128.bin"/><Relationship Id="rId4" Type="http://schemas.openxmlformats.org/officeDocument/2006/relationships/oleObject" Target="../embeddings/oleObject127.bin"/><Relationship Id="rId9" Type="http://schemas.openxmlformats.org/officeDocument/2006/relationships/oleObject" Target="../embeddings/oleObject132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3" Type="http://schemas.openxmlformats.org/officeDocument/2006/relationships/oleObject" Target="../embeddings/oleObject133.bin"/><Relationship Id="rId7" Type="http://schemas.openxmlformats.org/officeDocument/2006/relationships/oleObject" Target="../embeddings/oleObject1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36.bin"/><Relationship Id="rId5" Type="http://schemas.openxmlformats.org/officeDocument/2006/relationships/oleObject" Target="../embeddings/oleObject135.bin"/><Relationship Id="rId4" Type="http://schemas.openxmlformats.org/officeDocument/2006/relationships/oleObject" Target="../embeddings/oleObject134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4.bin"/><Relationship Id="rId3" Type="http://schemas.openxmlformats.org/officeDocument/2006/relationships/oleObject" Target="../embeddings/oleObject139.bin"/><Relationship Id="rId7" Type="http://schemas.openxmlformats.org/officeDocument/2006/relationships/oleObject" Target="../embeddings/oleObject1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42.bin"/><Relationship Id="rId5" Type="http://schemas.openxmlformats.org/officeDocument/2006/relationships/oleObject" Target="../embeddings/oleObject141.bin"/><Relationship Id="rId4" Type="http://schemas.openxmlformats.org/officeDocument/2006/relationships/oleObject" Target="../embeddings/oleObject140.bin"/><Relationship Id="rId9" Type="http://schemas.openxmlformats.org/officeDocument/2006/relationships/oleObject" Target="../embeddings/oleObject14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49.bin"/><Relationship Id="rId5" Type="http://schemas.openxmlformats.org/officeDocument/2006/relationships/oleObject" Target="../embeddings/oleObject148.bin"/><Relationship Id="rId4" Type="http://schemas.openxmlformats.org/officeDocument/2006/relationships/oleObject" Target="../embeddings/oleObject147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52.bin"/><Relationship Id="rId5" Type="http://schemas.openxmlformats.org/officeDocument/2006/relationships/oleObject" Target="../embeddings/oleObject151.bin"/><Relationship Id="rId4" Type="http://schemas.openxmlformats.org/officeDocument/2006/relationships/oleObject" Target="../embeddings/oleObject150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57.bin"/><Relationship Id="rId5" Type="http://schemas.openxmlformats.org/officeDocument/2006/relationships/oleObject" Target="../embeddings/oleObject156.bin"/><Relationship Id="rId4" Type="http://schemas.openxmlformats.org/officeDocument/2006/relationships/oleObject" Target="../embeddings/oleObject155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162.bin"/><Relationship Id="rId5" Type="http://schemas.openxmlformats.org/officeDocument/2006/relationships/oleObject" Target="../embeddings/oleObject161.bin"/><Relationship Id="rId4" Type="http://schemas.openxmlformats.org/officeDocument/2006/relationships/oleObject" Target="../embeddings/oleObject160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9.bin"/><Relationship Id="rId3" Type="http://schemas.openxmlformats.org/officeDocument/2006/relationships/oleObject" Target="../embeddings/oleObject164.bin"/><Relationship Id="rId7" Type="http://schemas.openxmlformats.org/officeDocument/2006/relationships/oleObject" Target="../embeddings/oleObject1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167.bin"/><Relationship Id="rId5" Type="http://schemas.openxmlformats.org/officeDocument/2006/relationships/oleObject" Target="../embeddings/oleObject166.bin"/><Relationship Id="rId4" Type="http://schemas.openxmlformats.org/officeDocument/2006/relationships/oleObject" Target="../embeddings/oleObject165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0.bin"/><Relationship Id="rId7" Type="http://schemas.openxmlformats.org/officeDocument/2006/relationships/oleObject" Target="../embeddings/oleObject1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173.bin"/><Relationship Id="rId5" Type="http://schemas.openxmlformats.org/officeDocument/2006/relationships/oleObject" Target="../embeddings/oleObject172.bin"/><Relationship Id="rId4" Type="http://schemas.openxmlformats.org/officeDocument/2006/relationships/oleObject" Target="../embeddings/oleObject171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4" Type="http://schemas.openxmlformats.org/officeDocument/2006/relationships/oleObject" Target="../embeddings/oleObject17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180.bin"/><Relationship Id="rId5" Type="http://schemas.openxmlformats.org/officeDocument/2006/relationships/oleObject" Target="../embeddings/oleObject179.bin"/><Relationship Id="rId4" Type="http://schemas.openxmlformats.org/officeDocument/2006/relationships/oleObject" Target="../embeddings/oleObject178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5" Type="http://schemas.openxmlformats.org/officeDocument/2006/relationships/oleObject" Target="../embeddings/oleObject183.bin"/><Relationship Id="rId4" Type="http://schemas.openxmlformats.org/officeDocument/2006/relationships/oleObject" Target="../embeddings/oleObject182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9.bin"/><Relationship Id="rId3" Type="http://schemas.openxmlformats.org/officeDocument/2006/relationships/oleObject" Target="../embeddings/oleObject184.bin"/><Relationship Id="rId7" Type="http://schemas.openxmlformats.org/officeDocument/2006/relationships/oleObject" Target="../embeddings/oleObject18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187.bin"/><Relationship Id="rId5" Type="http://schemas.openxmlformats.org/officeDocument/2006/relationships/oleObject" Target="../embeddings/oleObject186.bin"/><Relationship Id="rId10" Type="http://schemas.openxmlformats.org/officeDocument/2006/relationships/oleObject" Target="../embeddings/oleObject191.bin"/><Relationship Id="rId4" Type="http://schemas.openxmlformats.org/officeDocument/2006/relationships/oleObject" Target="../embeddings/oleObject185.bin"/><Relationship Id="rId9" Type="http://schemas.openxmlformats.org/officeDocument/2006/relationships/oleObject" Target="../embeddings/oleObject190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5" Type="http://schemas.openxmlformats.org/officeDocument/2006/relationships/oleObject" Target="../embeddings/oleObject194.bin"/><Relationship Id="rId4" Type="http://schemas.openxmlformats.org/officeDocument/2006/relationships/oleObject" Target="../embeddings/oleObject193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5" Type="http://schemas.openxmlformats.org/officeDocument/2006/relationships/oleObject" Target="../embeddings/oleObject197.bin"/><Relationship Id="rId4" Type="http://schemas.openxmlformats.org/officeDocument/2006/relationships/oleObject" Target="../embeddings/oleObject19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763738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МАТЕМАТИЧЕСКИЕ</a:t>
            </a:r>
            <a:r>
              <a:rPr lang="ru-RU" sz="5400" dirty="0" smtClean="0">
                <a:solidFill>
                  <a:srgbClr val="0070C0"/>
                </a:solidFill>
              </a:rPr>
              <a:t> </a:t>
            </a:r>
            <a:r>
              <a:rPr lang="ru-RU" sz="5400" dirty="0" smtClean="0">
                <a:solidFill>
                  <a:srgbClr val="0070C0"/>
                </a:solidFill>
              </a:rPr>
              <a:t>МЕТОДЫ ОБУЧЕНИЯ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Лектор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err="1" smtClean="0">
                <a:solidFill>
                  <a:schemeClr val="tx1"/>
                </a:solidFill>
              </a:rPr>
              <a:t>Сенько</a:t>
            </a:r>
            <a:r>
              <a:rPr lang="ru-RU" dirty="0" smtClean="0">
                <a:solidFill>
                  <a:schemeClr val="tx1"/>
                </a:solidFill>
              </a:rPr>
              <a:t> Олег Валентинович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Регрессия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Соответствие ММП и МНК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dirty="0" smtClean="0"/>
              <a:t> </a:t>
            </a:r>
            <a:r>
              <a:rPr lang="ru-RU" sz="2600" dirty="0" smtClean="0">
                <a:solidFill>
                  <a:srgbClr val="7030A0"/>
                </a:solidFill>
              </a:rPr>
              <a:t>Очевидно, точка экстремума функции  правдоподобия</a:t>
            </a:r>
          </a:p>
          <a:p>
            <a:pPr>
              <a:lnSpc>
                <a:spcPct val="150000"/>
              </a:lnSpc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                      совпадает с точкой экстремума функции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Очевидно, что точка максимума                                      совпадает с точкой минимума  функции                              , оптимизируемой в методе МНК, , что   позволяет сделать вывод о эквивалентности ММП и МНК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0" y="1988840"/>
          <a:ext cx="1933575" cy="452437"/>
        </p:xfrm>
        <a:graphic>
          <a:graphicData uri="http://schemas.openxmlformats.org/presentationml/2006/ole">
            <p:oleObj spid="_x0000_s132098" name="Equation" r:id="rId3" imgW="1117440" imgH="266400" progId="Equation.DSMT4">
              <p:embed/>
            </p:oleObj>
          </a:graphicData>
        </a:graphic>
      </p:graphicFrame>
      <p:graphicFrame>
        <p:nvGraphicFramePr>
          <p:cNvPr id="132100" name="Object 4"/>
          <p:cNvGraphicFramePr>
            <a:graphicFrameLocks noChangeAspect="1"/>
          </p:cNvGraphicFramePr>
          <p:nvPr/>
        </p:nvGraphicFramePr>
        <p:xfrm>
          <a:off x="2699792" y="2276872"/>
          <a:ext cx="5559426" cy="882650"/>
        </p:xfrm>
        <a:graphic>
          <a:graphicData uri="http://schemas.openxmlformats.org/presentationml/2006/ole">
            <p:oleObj spid="_x0000_s132100" name="Equation" r:id="rId4" imgW="3213000" imgH="520560" progId="Equation.DSMT4">
              <p:embed/>
            </p:oleObj>
          </a:graphicData>
        </a:graphic>
      </p:graphicFrame>
      <p:graphicFrame>
        <p:nvGraphicFramePr>
          <p:cNvPr id="132101" name="Object 5"/>
          <p:cNvGraphicFramePr>
            <a:graphicFrameLocks noChangeAspect="1"/>
          </p:cNvGraphicFramePr>
          <p:nvPr/>
        </p:nvGraphicFramePr>
        <p:xfrm>
          <a:off x="4067944" y="3068960"/>
          <a:ext cx="3473450" cy="882650"/>
        </p:xfrm>
        <a:graphic>
          <a:graphicData uri="http://schemas.openxmlformats.org/presentationml/2006/ole">
            <p:oleObj spid="_x0000_s132101" name="Equation" r:id="rId5" imgW="2006280" imgH="520560" progId="Equation.DSMT4">
              <p:embed/>
            </p:oleObj>
          </a:graphicData>
        </a:graphic>
      </p:graphicFrame>
      <p:graphicFrame>
        <p:nvGraphicFramePr>
          <p:cNvPr id="132102" name="Object 6"/>
          <p:cNvGraphicFramePr>
            <a:graphicFrameLocks noChangeAspect="1"/>
          </p:cNvGraphicFramePr>
          <p:nvPr/>
        </p:nvGraphicFramePr>
        <p:xfrm>
          <a:off x="4644008" y="4077072"/>
          <a:ext cx="2373313" cy="452438"/>
        </p:xfrm>
        <a:graphic>
          <a:graphicData uri="http://schemas.openxmlformats.org/presentationml/2006/ole">
            <p:oleObj spid="_x0000_s132102" name="Equation" r:id="rId6" imgW="1371600" imgH="266400" progId="Equation.DSMT4">
              <p:embed/>
            </p:oleObj>
          </a:graphicData>
        </a:graphic>
      </p:graphicFrame>
      <p:graphicFrame>
        <p:nvGraphicFramePr>
          <p:cNvPr id="132103" name="Object 7"/>
          <p:cNvGraphicFramePr>
            <a:graphicFrameLocks noChangeAspect="1"/>
          </p:cNvGraphicFramePr>
          <p:nvPr/>
        </p:nvGraphicFramePr>
        <p:xfrm>
          <a:off x="4355976" y="4509120"/>
          <a:ext cx="1985962" cy="455613"/>
        </p:xfrm>
        <a:graphic>
          <a:graphicData uri="http://schemas.openxmlformats.org/presentationml/2006/ole">
            <p:oleObj spid="_x0000_s132103" name="Equation" r:id="rId7" imgW="1143000" imgH="266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Одномерная линейная регрессия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Метод одномерной регрессии позволяет восстановит </a:t>
            </a:r>
            <a:r>
              <a:rPr lang="ru-RU" sz="2600" dirty="0" err="1" smtClean="0">
                <a:solidFill>
                  <a:srgbClr val="7030A0"/>
                </a:solidFill>
              </a:rPr>
              <a:t>линей-ную</a:t>
            </a:r>
            <a:r>
              <a:rPr lang="ru-RU" sz="2600" dirty="0" smtClean="0">
                <a:solidFill>
                  <a:srgbClr val="7030A0"/>
                </a:solidFill>
              </a:rPr>
              <a:t>  зависимость переменной       от единственной </a:t>
            </a:r>
            <a:r>
              <a:rPr lang="ru-RU" sz="2600" dirty="0" err="1" smtClean="0">
                <a:solidFill>
                  <a:srgbClr val="7030A0"/>
                </a:solidFill>
              </a:rPr>
              <a:t>пере-менной</a:t>
            </a:r>
            <a:r>
              <a:rPr lang="ru-RU" sz="2600" dirty="0" smtClean="0">
                <a:solidFill>
                  <a:srgbClr val="7030A0"/>
                </a:solidFill>
              </a:rPr>
              <a:t>      по  обучающей выборке</a:t>
            </a:r>
          </a:p>
          <a:p>
            <a:pPr>
              <a:lnSpc>
                <a:spcPct val="150000"/>
              </a:lnSpc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МНК	заключается в минимизации функционала</a:t>
            </a:r>
          </a:p>
          <a:p>
            <a:pPr>
              <a:lnSpc>
                <a:spcPct val="150000"/>
              </a:lnSpc>
              <a:buNone/>
            </a:pPr>
            <a:endParaRPr lang="ru-RU" sz="26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Иными словами оценки  значений       - пара</a:t>
            </a:r>
            <a:r>
              <a:rPr lang="ru-RU" sz="2400" dirty="0" smtClean="0">
                <a:solidFill>
                  <a:srgbClr val="7030A0"/>
                </a:solidFill>
              </a:rPr>
              <a:t>метров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вычисляются как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1043608" y="3861048"/>
          <a:ext cx="4543425" cy="889000"/>
        </p:xfrm>
        <a:graphic>
          <a:graphicData uri="http://schemas.openxmlformats.org/presentationml/2006/ole">
            <p:oleObj spid="_x0000_s93186" name="Equation" r:id="rId3" imgW="2616120" imgH="520560" progId="Equation.DSMT4">
              <p:embed/>
            </p:oleObj>
          </a:graphicData>
        </a:graphic>
      </p:graphicFrame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5148064" y="2348880"/>
          <a:ext cx="265113" cy="303213"/>
        </p:xfrm>
        <a:graphic>
          <a:graphicData uri="http://schemas.openxmlformats.org/presentationml/2006/ole">
            <p:oleObj spid="_x0000_s93187" name="Equation" r:id="rId4" imgW="152280" imgH="177480" progId="Equation.DSMT4">
              <p:embed/>
            </p:oleObj>
          </a:graphicData>
        </a:graphic>
      </p:graphicFrame>
      <p:graphicFrame>
        <p:nvGraphicFramePr>
          <p:cNvPr id="93188" name="Object 4"/>
          <p:cNvGraphicFramePr>
            <a:graphicFrameLocks noChangeAspect="1"/>
          </p:cNvGraphicFramePr>
          <p:nvPr/>
        </p:nvGraphicFramePr>
        <p:xfrm>
          <a:off x="1979712" y="2924944"/>
          <a:ext cx="354012" cy="303213"/>
        </p:xfrm>
        <a:graphic>
          <a:graphicData uri="http://schemas.openxmlformats.org/presentationml/2006/ole">
            <p:oleObj spid="_x0000_s93188" name="Equation" r:id="rId5" imgW="203040" imgH="177480" progId="Equation.DSMT4">
              <p:embed/>
            </p:oleObj>
          </a:graphicData>
        </a:graphic>
      </p:graphicFrame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5652120" y="2780928"/>
          <a:ext cx="3132137" cy="454025"/>
        </p:xfrm>
        <a:graphic>
          <a:graphicData uri="http://schemas.openxmlformats.org/presentationml/2006/ole">
            <p:oleObj spid="_x0000_s93189" name="Equation" r:id="rId6" imgW="1803240" imgH="266400" progId="Equation.DSMT4">
              <p:embed/>
            </p:oleObj>
          </a:graphicData>
        </a:graphic>
      </p:graphicFrame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467544" y="5301208"/>
          <a:ext cx="969962" cy="477837"/>
        </p:xfrm>
        <a:graphic>
          <a:graphicData uri="http://schemas.openxmlformats.org/presentationml/2006/ole">
            <p:oleObj spid="_x0000_s93190" name="Equation" r:id="rId7" imgW="558720" imgH="279360" progId="Equation.DSMT4">
              <p:embed/>
            </p:oleObj>
          </a:graphicData>
        </a:graphic>
      </p:graphicFrame>
      <p:graphicFrame>
        <p:nvGraphicFramePr>
          <p:cNvPr id="93191" name="Object 7"/>
          <p:cNvGraphicFramePr>
            <a:graphicFrameLocks noChangeAspect="1"/>
          </p:cNvGraphicFramePr>
          <p:nvPr/>
        </p:nvGraphicFramePr>
        <p:xfrm>
          <a:off x="5220072" y="4653136"/>
          <a:ext cx="288032" cy="376657"/>
        </p:xfrm>
        <a:graphic>
          <a:graphicData uri="http://schemas.openxmlformats.org/presentationml/2006/ole">
            <p:oleObj spid="_x0000_s93191" name="Equation" r:id="rId8" imgW="164880" imgH="215640" progId="Equation.DSMT4">
              <p:embed/>
            </p:oleObj>
          </a:graphicData>
        </a:graphic>
      </p:graphicFrame>
      <p:graphicFrame>
        <p:nvGraphicFramePr>
          <p:cNvPr id="93193" name="Object 9"/>
          <p:cNvGraphicFramePr>
            <a:graphicFrameLocks noChangeAspect="1"/>
          </p:cNvGraphicFramePr>
          <p:nvPr/>
        </p:nvGraphicFramePr>
        <p:xfrm>
          <a:off x="1979712" y="5733256"/>
          <a:ext cx="5426075" cy="931863"/>
        </p:xfrm>
        <a:graphic>
          <a:graphicData uri="http://schemas.openxmlformats.org/presentationml/2006/ole">
            <p:oleObj spid="_x0000_s93193" name="Equation" r:id="rId9" imgW="3124080" imgH="5457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Одномерная линейная регрессия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229600" cy="5102027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Необходимым условием минимума функционала               является выполнение системы из двух уравнений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/>
          </a:p>
          <a:p>
            <a:pPr>
              <a:lnSpc>
                <a:spcPct val="150000"/>
              </a:lnSpc>
              <a:buNone/>
            </a:pPr>
            <a:endParaRPr lang="ru-RU" sz="2400" dirty="0" smtClean="0"/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                                                                                           (2)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/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Оценки                  являются решением системы неравенств (2)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относительно параметров                соответственно  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1547664" y="2420888"/>
          <a:ext cx="5337175" cy="911225"/>
        </p:xfrm>
        <a:graphic>
          <a:graphicData uri="http://schemas.openxmlformats.org/presentationml/2006/ole">
            <p:oleObj spid="_x0000_s94210" name="Equation" r:id="rId3" imgW="3073320" imgH="533160" progId="Equation.DSMT4">
              <p:embed/>
            </p:oleObj>
          </a:graphicData>
        </a:graphic>
      </p:graphicFrame>
      <p:graphicFrame>
        <p:nvGraphicFramePr>
          <p:cNvPr id="94212" name="Object 4"/>
          <p:cNvGraphicFramePr>
            <a:graphicFrameLocks noChangeAspect="1"/>
          </p:cNvGraphicFramePr>
          <p:nvPr/>
        </p:nvGraphicFramePr>
        <p:xfrm>
          <a:off x="6588224" y="1340768"/>
          <a:ext cx="1460734" cy="432048"/>
        </p:xfrm>
        <a:graphic>
          <a:graphicData uri="http://schemas.openxmlformats.org/presentationml/2006/ole">
            <p:oleObj spid="_x0000_s94212" name="Equation" r:id="rId4" imgW="901440" imgH="266400" progId="Equation.DSMT4">
              <p:embed/>
            </p:oleObj>
          </a:graphicData>
        </a:graphic>
      </p:graphicFrame>
      <p:graphicFrame>
        <p:nvGraphicFramePr>
          <p:cNvPr id="94213" name="Object 2"/>
          <p:cNvGraphicFramePr>
            <a:graphicFrameLocks noChangeAspect="1"/>
          </p:cNvGraphicFramePr>
          <p:nvPr/>
        </p:nvGraphicFramePr>
        <p:xfrm>
          <a:off x="1475656" y="3789040"/>
          <a:ext cx="5624512" cy="911225"/>
        </p:xfrm>
        <a:graphic>
          <a:graphicData uri="http://schemas.openxmlformats.org/presentationml/2006/ole">
            <p:oleObj spid="_x0000_s94213" name="Equation" r:id="rId5" imgW="3238200" imgH="533160" progId="Equation.DSMT4">
              <p:embed/>
            </p:oleObj>
          </a:graphicData>
        </a:graphic>
      </p:graphicFrame>
      <p:graphicFrame>
        <p:nvGraphicFramePr>
          <p:cNvPr id="94214" name="Object 2"/>
          <p:cNvGraphicFramePr>
            <a:graphicFrameLocks noChangeAspect="1"/>
          </p:cNvGraphicFramePr>
          <p:nvPr/>
        </p:nvGraphicFramePr>
        <p:xfrm>
          <a:off x="1331640" y="4653136"/>
          <a:ext cx="969962" cy="477837"/>
        </p:xfrm>
        <a:graphic>
          <a:graphicData uri="http://schemas.openxmlformats.org/presentationml/2006/ole">
            <p:oleObj spid="_x0000_s94214" name="Equation" r:id="rId6" imgW="558720" imgH="279360" progId="Equation.DSMT4">
              <p:embed/>
            </p:oleObj>
          </a:graphicData>
        </a:graphic>
      </p:graphicFrame>
      <p:graphicFrame>
        <p:nvGraphicFramePr>
          <p:cNvPr id="94216" name="Object 8"/>
          <p:cNvGraphicFramePr>
            <a:graphicFrameLocks noChangeAspect="1"/>
          </p:cNvGraphicFramePr>
          <p:nvPr/>
        </p:nvGraphicFramePr>
        <p:xfrm>
          <a:off x="3491880" y="5301208"/>
          <a:ext cx="969962" cy="412750"/>
        </p:xfrm>
        <a:graphic>
          <a:graphicData uri="http://schemas.openxmlformats.org/presentationml/2006/ole">
            <p:oleObj spid="_x0000_s94216" name="Equation" r:id="rId7" imgW="558720" imgH="241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Одномерная линейная регрессия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Таким образом оценки могут быть записаны  в виде 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,                           , где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Выражение для         может быть переписано в виде</a:t>
            </a: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,  где                                                         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-  соответственно 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выборочные  ковариация  и дисперсия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179512" y="1916832"/>
          <a:ext cx="3395662" cy="1712913"/>
        </p:xfrm>
        <a:graphic>
          <a:graphicData uri="http://schemas.openxmlformats.org/presentationml/2006/ole">
            <p:oleObj spid="_x0000_s110593" name="Equation" r:id="rId3" imgW="1955520" imgH="1002960" progId="Equation.DSMT4">
              <p:embed/>
            </p:oleObj>
          </a:graphicData>
        </a:graphic>
      </p:graphicFrame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4139952" y="3068960"/>
          <a:ext cx="3219450" cy="889000"/>
        </p:xfrm>
        <a:graphic>
          <a:graphicData uri="http://schemas.openxmlformats.org/presentationml/2006/ole">
            <p:oleObj spid="_x0000_s110594" name="Equation" r:id="rId4" imgW="1854000" imgH="520560" progId="Equation.DSMT4">
              <p:embed/>
            </p:oleObj>
          </a:graphicData>
        </a:graphic>
      </p:graphicFrame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2987824" y="3861048"/>
          <a:ext cx="331787" cy="476250"/>
        </p:xfrm>
        <a:graphic>
          <a:graphicData uri="http://schemas.openxmlformats.org/presentationml/2006/ole">
            <p:oleObj spid="_x0000_s110595" name="Equation" r:id="rId5" imgW="190440" imgH="279360" progId="Equation.DSMT4">
              <p:embed/>
            </p:oleObj>
          </a:graphicData>
        </a:graphic>
      </p:graphicFrame>
      <p:graphicFrame>
        <p:nvGraphicFramePr>
          <p:cNvPr id="110596" name="Object 4"/>
          <p:cNvGraphicFramePr>
            <a:graphicFrameLocks noChangeAspect="1"/>
          </p:cNvGraphicFramePr>
          <p:nvPr/>
        </p:nvGraphicFramePr>
        <p:xfrm>
          <a:off x="395536" y="4221088"/>
          <a:ext cx="2403475" cy="868363"/>
        </p:xfrm>
        <a:graphic>
          <a:graphicData uri="http://schemas.openxmlformats.org/presentationml/2006/ole">
            <p:oleObj spid="_x0000_s110596" name="Equation" r:id="rId6" imgW="1384200" imgH="507960" progId="Equation.DSMT4">
              <p:embed/>
            </p:oleObj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3779912" y="4077072"/>
          <a:ext cx="4586288" cy="890587"/>
        </p:xfrm>
        <a:graphic>
          <a:graphicData uri="http://schemas.openxmlformats.org/presentationml/2006/ole">
            <p:oleObj spid="_x0000_s110597" name="Equation" r:id="rId7" imgW="2641320" imgH="520560" progId="Equation.DSMT4">
              <p:embed/>
            </p:oleObj>
          </a:graphicData>
        </a:graphic>
      </p:graphicFrame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3792538" y="2420938"/>
          <a:ext cx="1609725" cy="477837"/>
        </p:xfrm>
        <a:graphic>
          <a:graphicData uri="http://schemas.openxmlformats.org/presentationml/2006/ole">
            <p:oleObj spid="_x0000_s110598" name="Equation" r:id="rId8" imgW="927000" imgH="279360" progId="Equation.DSMT4">
              <p:embed/>
            </p:oleObj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1115616" y="5013176"/>
          <a:ext cx="3175000" cy="890587"/>
        </p:xfrm>
        <a:graphic>
          <a:graphicData uri="http://schemas.openxmlformats.org/presentationml/2006/ole">
            <p:oleObj spid="_x0000_s110599" name="Equation" r:id="rId9" imgW="1828800" imgH="520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Многомерная линейная регрессия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При вычислении оценки  вектора        - параметров  в случае многомерной линейной регрессии удобно использовать матрицу плана        размера               , которая строится по обучающей выборке</a:t>
            </a:r>
          </a:p>
          <a:p>
            <a:pPr>
              <a:lnSpc>
                <a:spcPct val="150000"/>
              </a:lnSpc>
              <a:buNone/>
            </a:pPr>
            <a:endParaRPr lang="ru-RU" sz="2400" dirty="0"/>
          </a:p>
        </p:txBody>
      </p:sp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5148064" y="1700808"/>
          <a:ext cx="287338" cy="377825"/>
        </p:xfrm>
        <a:graphic>
          <a:graphicData uri="http://schemas.openxmlformats.org/presentationml/2006/ole">
            <p:oleObj spid="_x0000_s109569" name="Equation" r:id="rId3" imgW="164880" imgH="215640" progId="Equation.DSMT4">
              <p:embed/>
            </p:oleObj>
          </a:graphicData>
        </a:graphic>
      </p:graphicFrame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83568" y="4293096"/>
          <a:ext cx="3175000" cy="454025"/>
        </p:xfrm>
        <a:graphic>
          <a:graphicData uri="http://schemas.openxmlformats.org/presentationml/2006/ole">
            <p:oleObj spid="_x0000_s109570" name="Equation" r:id="rId4" imgW="1828800" imgH="266400" progId="Equation.DSMT4">
              <p:embed/>
            </p:oleObj>
          </a:graphicData>
        </a:graphic>
      </p:graphicFrame>
      <p:graphicFrame>
        <p:nvGraphicFramePr>
          <p:cNvPr id="109571" name="Object 3"/>
          <p:cNvGraphicFramePr>
            <a:graphicFrameLocks noChangeAspect="1"/>
          </p:cNvGraphicFramePr>
          <p:nvPr/>
        </p:nvGraphicFramePr>
        <p:xfrm>
          <a:off x="5436096" y="4077072"/>
          <a:ext cx="2844800" cy="2444750"/>
        </p:xfrm>
        <a:graphic>
          <a:graphicData uri="http://schemas.openxmlformats.org/presentationml/2006/ole">
            <p:oleObj spid="_x0000_s109571" name="Equation" r:id="rId5" imgW="1638000" imgH="1434960" progId="Equation.DSMT4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4810125" y="2924175"/>
          <a:ext cx="307975" cy="303213"/>
        </p:xfrm>
        <a:graphic>
          <a:graphicData uri="http://schemas.openxmlformats.org/presentationml/2006/ole">
            <p:oleObj spid="_x0000_s109572" name="Equation" r:id="rId6" imgW="177480" imgH="177480" progId="Equation.DSMT4">
              <p:embed/>
            </p:oleObj>
          </a:graphicData>
        </a:graphic>
      </p:graphicFrame>
      <p:graphicFrame>
        <p:nvGraphicFramePr>
          <p:cNvPr id="109573" name="Object 3"/>
          <p:cNvGraphicFramePr>
            <a:graphicFrameLocks noChangeAspect="1"/>
          </p:cNvGraphicFramePr>
          <p:nvPr/>
        </p:nvGraphicFramePr>
        <p:xfrm>
          <a:off x="6588224" y="2852936"/>
          <a:ext cx="1319213" cy="390525"/>
        </p:xfrm>
        <a:graphic>
          <a:graphicData uri="http://schemas.openxmlformats.org/presentationml/2006/ole">
            <p:oleObj spid="_x0000_s109573" name="Equation" r:id="rId7" imgW="76176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Многомерная линейная регрессия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Пусть                           - вектор значений  переменной     . Связь значений     с переменными                          на объектах обучающей выборки может быть описана с помощью матричного уравнения                        , где 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-  вектор ошибок для объектов      .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Функционал                              Может быть записан в виде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                , где         - элемент   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/>
          </a:p>
        </p:txBody>
      </p:sp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1547664" y="1772816"/>
          <a:ext cx="1830387" cy="411162"/>
        </p:xfrm>
        <a:graphic>
          <a:graphicData uri="http://schemas.openxmlformats.org/presentationml/2006/ole">
            <p:oleObj spid="_x0000_s111617" name="Equation" r:id="rId3" imgW="1054080" imgH="241200" progId="Equation.DSMT4">
              <p:embed/>
            </p:oleObj>
          </a:graphicData>
        </a:graphic>
      </p:graphicFrame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3131840" y="2348880"/>
          <a:ext cx="265112" cy="303212"/>
        </p:xfrm>
        <a:graphic>
          <a:graphicData uri="http://schemas.openxmlformats.org/presentationml/2006/ole">
            <p:oleObj spid="_x0000_s111618" name="Equation" r:id="rId4" imgW="152280" imgH="177480" progId="Equation.DSMT4">
              <p:embed/>
            </p:oleObj>
          </a:graphicData>
        </a:graphic>
      </p:graphicFrame>
      <p:graphicFrame>
        <p:nvGraphicFramePr>
          <p:cNvPr id="111619" name="Object 3"/>
          <p:cNvGraphicFramePr>
            <a:graphicFrameLocks noChangeAspect="1"/>
          </p:cNvGraphicFramePr>
          <p:nvPr/>
        </p:nvGraphicFramePr>
        <p:xfrm>
          <a:off x="7596336" y="1772816"/>
          <a:ext cx="265112" cy="303212"/>
        </p:xfrm>
        <a:graphic>
          <a:graphicData uri="http://schemas.openxmlformats.org/presentationml/2006/ole">
            <p:oleObj spid="_x0000_s111619" name="Equation" r:id="rId5" imgW="152280" imgH="177480" progId="Equation.DSMT4">
              <p:embed/>
            </p:oleObj>
          </a:graphicData>
        </a:graphic>
      </p:graphicFrame>
      <p:graphicFrame>
        <p:nvGraphicFramePr>
          <p:cNvPr id="111620" name="Object 4"/>
          <p:cNvGraphicFramePr>
            <a:graphicFrameLocks noChangeAspect="1"/>
          </p:cNvGraphicFramePr>
          <p:nvPr/>
        </p:nvGraphicFramePr>
        <p:xfrm>
          <a:off x="5652120" y="2276872"/>
          <a:ext cx="1754187" cy="485775"/>
        </p:xfrm>
        <a:graphic>
          <a:graphicData uri="http://schemas.openxmlformats.org/presentationml/2006/ole">
            <p:oleObj spid="_x0000_s111620" name="Equation" r:id="rId6" imgW="850680" imgH="241200" progId="Equation.DSMT4">
              <p:embed/>
            </p:oleObj>
          </a:graphicData>
        </a:graphic>
      </p:graphicFrame>
      <p:graphicFrame>
        <p:nvGraphicFramePr>
          <p:cNvPr id="111621" name="Object 5"/>
          <p:cNvGraphicFramePr>
            <a:graphicFrameLocks noChangeAspect="1"/>
          </p:cNvGraphicFramePr>
          <p:nvPr/>
        </p:nvGraphicFramePr>
        <p:xfrm>
          <a:off x="5540375" y="3319463"/>
          <a:ext cx="1703388" cy="536575"/>
        </p:xfrm>
        <a:graphic>
          <a:graphicData uri="http://schemas.openxmlformats.org/presentationml/2006/ole">
            <p:oleObj spid="_x0000_s111621" name="Equation" r:id="rId7" imgW="825480" imgH="266400" progId="Equation.DSMT4">
              <p:embed/>
            </p:oleObj>
          </a:graphicData>
        </a:graphic>
      </p:graphicFrame>
      <p:graphicFrame>
        <p:nvGraphicFramePr>
          <p:cNvPr id="111622" name="Object 6"/>
          <p:cNvGraphicFramePr>
            <a:graphicFrameLocks noChangeAspect="1"/>
          </p:cNvGraphicFramePr>
          <p:nvPr/>
        </p:nvGraphicFramePr>
        <p:xfrm>
          <a:off x="179512" y="4005064"/>
          <a:ext cx="2095500" cy="485775"/>
        </p:xfrm>
        <a:graphic>
          <a:graphicData uri="http://schemas.openxmlformats.org/presentationml/2006/ole">
            <p:oleObj spid="_x0000_s111622" name="Equation" r:id="rId8" imgW="1015920" imgH="241200" progId="Equation.DSMT4">
              <p:embed/>
            </p:oleObj>
          </a:graphicData>
        </a:graphic>
      </p:graphicFrame>
      <p:graphicFrame>
        <p:nvGraphicFramePr>
          <p:cNvPr id="111624" name="Object 8"/>
          <p:cNvGraphicFramePr>
            <a:graphicFrameLocks noChangeAspect="1"/>
          </p:cNvGraphicFramePr>
          <p:nvPr/>
        </p:nvGraphicFramePr>
        <p:xfrm>
          <a:off x="6444208" y="3933056"/>
          <a:ext cx="309563" cy="454025"/>
        </p:xfrm>
        <a:graphic>
          <a:graphicData uri="http://schemas.openxmlformats.org/presentationml/2006/ole">
            <p:oleObj spid="_x0000_s111624" name="Equation" r:id="rId9" imgW="177480" imgH="266400" progId="Equation.DSMT4">
              <p:embed/>
            </p:oleObj>
          </a:graphicData>
        </a:graphic>
      </p:graphicFrame>
      <p:graphicFrame>
        <p:nvGraphicFramePr>
          <p:cNvPr id="111625" name="Object 3"/>
          <p:cNvGraphicFramePr>
            <a:graphicFrameLocks noChangeAspect="1"/>
          </p:cNvGraphicFramePr>
          <p:nvPr/>
        </p:nvGraphicFramePr>
        <p:xfrm>
          <a:off x="2339752" y="4581128"/>
          <a:ext cx="1985962" cy="454025"/>
        </p:xfrm>
        <a:graphic>
          <a:graphicData uri="http://schemas.openxmlformats.org/presentationml/2006/ole">
            <p:oleObj spid="_x0000_s111625" name="Equation" r:id="rId10" imgW="1143000" imgH="266400" progId="Equation.DSMT4">
              <p:embed/>
            </p:oleObj>
          </a:graphicData>
        </a:graphic>
      </p:graphicFrame>
      <p:graphicFrame>
        <p:nvGraphicFramePr>
          <p:cNvPr id="111627" name="Object 3"/>
          <p:cNvGraphicFramePr>
            <a:graphicFrameLocks noChangeAspect="1"/>
          </p:cNvGraphicFramePr>
          <p:nvPr/>
        </p:nvGraphicFramePr>
        <p:xfrm>
          <a:off x="467544" y="5157192"/>
          <a:ext cx="4787900" cy="889000"/>
        </p:xfrm>
        <a:graphic>
          <a:graphicData uri="http://schemas.openxmlformats.org/presentationml/2006/ole">
            <p:oleObj spid="_x0000_s111627" name="Equation" r:id="rId11" imgW="2755800" imgH="520560" progId="Equation.DSMT4">
              <p:embed/>
            </p:oleObj>
          </a:graphicData>
        </a:graphic>
      </p:graphicFrame>
      <p:graphicFrame>
        <p:nvGraphicFramePr>
          <p:cNvPr id="111628" name="Object 3"/>
          <p:cNvGraphicFramePr>
            <a:graphicFrameLocks noChangeAspect="1"/>
          </p:cNvGraphicFramePr>
          <p:nvPr/>
        </p:nvGraphicFramePr>
        <p:xfrm>
          <a:off x="6156176" y="5301208"/>
          <a:ext cx="374650" cy="455612"/>
        </p:xfrm>
        <a:graphic>
          <a:graphicData uri="http://schemas.openxmlformats.org/presentationml/2006/ole">
            <p:oleObj spid="_x0000_s111628" name="Equation" r:id="rId12" imgW="215640" imgH="266400" progId="Equation.DSMT4">
              <p:embed/>
            </p:oleObj>
          </a:graphicData>
        </a:graphic>
      </p:graphicFrame>
      <p:graphicFrame>
        <p:nvGraphicFramePr>
          <p:cNvPr id="111629" name="Object 3"/>
          <p:cNvGraphicFramePr>
            <a:graphicFrameLocks noChangeAspect="1"/>
          </p:cNvGraphicFramePr>
          <p:nvPr/>
        </p:nvGraphicFramePr>
        <p:xfrm>
          <a:off x="7956376" y="5301208"/>
          <a:ext cx="307975" cy="303213"/>
        </p:xfrm>
        <a:graphic>
          <a:graphicData uri="http://schemas.openxmlformats.org/presentationml/2006/ole">
            <p:oleObj spid="_x0000_s111629" name="Equation" r:id="rId13" imgW="17748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Многомерная линейная регрессия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Необходимым условием минимума      функционала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является выполнение системы из          уравнений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                                                  (3)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             </a:t>
            </a:r>
          </a:p>
          <a:p>
            <a:endParaRPr lang="ru-RU" dirty="0"/>
          </a:p>
        </p:txBody>
      </p:sp>
      <p:graphicFrame>
        <p:nvGraphicFramePr>
          <p:cNvPr id="120834" name="Object 3"/>
          <p:cNvGraphicFramePr>
            <a:graphicFrameLocks noChangeAspect="1"/>
          </p:cNvGraphicFramePr>
          <p:nvPr/>
        </p:nvGraphicFramePr>
        <p:xfrm>
          <a:off x="899592" y="2348880"/>
          <a:ext cx="1985963" cy="455613"/>
        </p:xfrm>
        <a:graphic>
          <a:graphicData uri="http://schemas.openxmlformats.org/presentationml/2006/ole">
            <p:oleObj spid="_x0000_s120834" name="Equation" r:id="rId3" imgW="1143000" imgH="266400" progId="Equation.DSMT4">
              <p:embed/>
            </p:oleObj>
          </a:graphicData>
        </a:graphic>
      </p:graphicFrame>
      <p:graphicFrame>
        <p:nvGraphicFramePr>
          <p:cNvPr id="120836" name="Object 3"/>
          <p:cNvGraphicFramePr>
            <a:graphicFrameLocks noChangeAspect="1"/>
          </p:cNvGraphicFramePr>
          <p:nvPr/>
        </p:nvGraphicFramePr>
        <p:xfrm>
          <a:off x="7596336" y="2420888"/>
          <a:ext cx="617537" cy="325438"/>
        </p:xfrm>
        <a:graphic>
          <a:graphicData uri="http://schemas.openxmlformats.org/presentationml/2006/ole">
            <p:oleObj spid="_x0000_s120836" name="Equation" r:id="rId4" imgW="355320" imgH="190440" progId="Equation.DSMT4">
              <p:embed/>
            </p:oleObj>
          </a:graphicData>
        </a:graphic>
      </p:graphicFrame>
      <p:graphicFrame>
        <p:nvGraphicFramePr>
          <p:cNvPr id="120838" name="Object 3"/>
          <p:cNvGraphicFramePr>
            <a:graphicFrameLocks noChangeAspect="1"/>
          </p:cNvGraphicFramePr>
          <p:nvPr/>
        </p:nvGraphicFramePr>
        <p:xfrm>
          <a:off x="1187624" y="3717032"/>
          <a:ext cx="6178550" cy="2300287"/>
        </p:xfrm>
        <a:graphic>
          <a:graphicData uri="http://schemas.openxmlformats.org/presentationml/2006/ole">
            <p:oleObj spid="_x0000_s120838" name="Equation" r:id="rId5" imgW="3555720" imgH="1346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Многомерная линейная регрессия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Вектор оценок   значений регрессионных коэффициентов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является решением системы уравнений (3)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В матричной форме система (3) может быть записана в виде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  (4)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Решение системы (4) существует, если  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1115616" y="3501008"/>
          <a:ext cx="2670175" cy="455613"/>
        </p:xfrm>
        <a:graphic>
          <a:graphicData uri="http://schemas.openxmlformats.org/presentationml/2006/ole">
            <p:oleObj spid="_x0000_s121858" name="Equation" r:id="rId3" imgW="1536480" imgH="266400" progId="Equation.DSMT4">
              <p:embed/>
            </p:oleObj>
          </a:graphicData>
        </a:graphic>
      </p:graphicFrame>
      <p:graphicFrame>
        <p:nvGraphicFramePr>
          <p:cNvPr id="121860" name="Object 4"/>
          <p:cNvGraphicFramePr>
            <a:graphicFrameLocks noChangeAspect="1"/>
          </p:cNvGraphicFramePr>
          <p:nvPr/>
        </p:nvGraphicFramePr>
        <p:xfrm>
          <a:off x="683568" y="2276872"/>
          <a:ext cx="1852613" cy="477838"/>
        </p:xfrm>
        <a:graphic>
          <a:graphicData uri="http://schemas.openxmlformats.org/presentationml/2006/ole">
            <p:oleObj spid="_x0000_s121860" name="Equation" r:id="rId4" imgW="1066680" imgH="279360" progId="Equation.DSMT4">
              <p:embed/>
            </p:oleObj>
          </a:graphicData>
        </a:graphic>
      </p:graphicFrame>
      <p:graphicFrame>
        <p:nvGraphicFramePr>
          <p:cNvPr id="121861" name="Object 5"/>
          <p:cNvGraphicFramePr>
            <a:graphicFrameLocks noChangeAspect="1"/>
          </p:cNvGraphicFramePr>
          <p:nvPr/>
        </p:nvGraphicFramePr>
        <p:xfrm>
          <a:off x="5868144" y="4221088"/>
          <a:ext cx="1655763" cy="455613"/>
        </p:xfrm>
        <a:graphic>
          <a:graphicData uri="http://schemas.openxmlformats.org/presentationml/2006/ole">
            <p:oleObj spid="_x0000_s121861" name="Equation" r:id="rId5" imgW="952200" imgH="266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Многомерная линейная регрессия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7030A0"/>
                </a:solidFill>
              </a:rPr>
              <a:t>В этом случае для          существует обратная матрица и решение (4) относительно вектора может быть записано в виде</a:t>
            </a:r>
            <a:r>
              <a:rPr lang="en-US" sz="2400" dirty="0" smtClean="0">
                <a:solidFill>
                  <a:srgbClr val="7030A0"/>
                </a:solidFill>
              </a:rPr>
              <a:t>:</a:t>
            </a:r>
            <a:r>
              <a:rPr lang="ru-RU" sz="2400" dirty="0" smtClean="0">
                <a:solidFill>
                  <a:srgbClr val="7030A0"/>
                </a:solidFill>
              </a:rPr>
              <a:t> </a:t>
            </a:r>
            <a:endParaRPr lang="en-US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3275856" y="1772816"/>
          <a:ext cx="619125" cy="368300"/>
        </p:xfrm>
        <a:graphic>
          <a:graphicData uri="http://schemas.openxmlformats.org/presentationml/2006/ole">
            <p:oleObj spid="_x0000_s126978" name="Equation" r:id="rId3" imgW="355320" imgH="215640" progId="Equation.DSMT4">
              <p:embed/>
            </p:oleObj>
          </a:graphicData>
        </a:graphic>
      </p:graphicFrame>
      <p:graphicFrame>
        <p:nvGraphicFramePr>
          <p:cNvPr id="126979" name="Object 3"/>
          <p:cNvGraphicFramePr>
            <a:graphicFrameLocks noChangeAspect="1"/>
          </p:cNvGraphicFramePr>
          <p:nvPr/>
        </p:nvGraphicFramePr>
        <p:xfrm>
          <a:off x="1973263" y="2781300"/>
          <a:ext cx="2144712" cy="476250"/>
        </p:xfrm>
        <a:graphic>
          <a:graphicData uri="http://schemas.openxmlformats.org/presentationml/2006/ole">
            <p:oleObj spid="_x0000_s126979" name="Equation" r:id="rId4" imgW="123156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МУЛЬТИКОЛЛИНЕАРНОСТЬ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88600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600" dirty="0" smtClean="0">
                <a:solidFill>
                  <a:srgbClr val="C00000"/>
                </a:solidFill>
              </a:rPr>
              <a:t>Явление </a:t>
            </a:r>
            <a:r>
              <a:rPr lang="ru-RU" sz="2600" dirty="0" err="1" smtClean="0">
                <a:solidFill>
                  <a:srgbClr val="C00000"/>
                </a:solidFill>
              </a:rPr>
              <a:t>мультиколлинеарности</a:t>
            </a:r>
            <a:r>
              <a:rPr lang="ru-RU" sz="2600" dirty="0" smtClean="0">
                <a:solidFill>
                  <a:srgbClr val="C00000"/>
                </a:solidFill>
              </a:rPr>
              <a:t>,</a:t>
            </a:r>
          </a:p>
          <a:p>
            <a:pPr>
              <a:lnSpc>
                <a:spcPct val="150000"/>
              </a:lnSpc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Из теории матриц следует,  что                             если ранг матрицы        по строкам менее      . Однако при сильной коррелированности одной из переменной с какой-либо линейной комбинацией  других переменных</a:t>
            </a:r>
          </a:p>
          <a:p>
            <a:pPr>
              <a:lnSpc>
                <a:spcPct val="150000"/>
              </a:lnSpc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 значен</a:t>
            </a:r>
            <a:r>
              <a:rPr lang="ru-RU" sz="2400" dirty="0" smtClean="0">
                <a:solidFill>
                  <a:srgbClr val="7030A0"/>
                </a:solidFill>
              </a:rPr>
              <a:t>ие                     оказывается близким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При этом вычисленный  вектор оценок        может сильно    изменяться при небольших изменениях в обучающей выборке..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860032" y="1988840"/>
          <a:ext cx="1655762" cy="455613"/>
        </p:xfrm>
        <a:graphic>
          <a:graphicData uri="http://schemas.openxmlformats.org/presentationml/2006/ole">
            <p:oleObj spid="_x0000_s133122" name="Equation" r:id="rId3" imgW="952200" imgH="266400" progId="Equation.DSMT4">
              <p:embed/>
            </p:oleObj>
          </a:graphicData>
        </a:graphic>
      </p:graphicFrame>
      <p:graphicFrame>
        <p:nvGraphicFramePr>
          <p:cNvPr id="133123" name="Object 3"/>
          <p:cNvGraphicFramePr>
            <a:graphicFrameLocks noChangeAspect="1"/>
          </p:cNvGraphicFramePr>
          <p:nvPr/>
        </p:nvGraphicFramePr>
        <p:xfrm>
          <a:off x="2123728" y="2636912"/>
          <a:ext cx="513408" cy="360040"/>
        </p:xfrm>
        <a:graphic>
          <a:graphicData uri="http://schemas.openxmlformats.org/presentationml/2006/ole">
            <p:oleObj spid="_x0000_s133123" name="Equation" r:id="rId4" imgW="177480" imgH="177480" progId="Equation.DSMT4">
              <p:embed/>
            </p:oleObj>
          </a:graphicData>
        </a:graphic>
      </p:graphicFrame>
      <p:graphicFrame>
        <p:nvGraphicFramePr>
          <p:cNvPr id="133124" name="Object 4"/>
          <p:cNvGraphicFramePr>
            <a:graphicFrameLocks noChangeAspect="1"/>
          </p:cNvGraphicFramePr>
          <p:nvPr/>
        </p:nvGraphicFramePr>
        <p:xfrm>
          <a:off x="5292080" y="2564904"/>
          <a:ext cx="244475" cy="288032"/>
        </p:xfrm>
        <a:graphic>
          <a:graphicData uri="http://schemas.openxmlformats.org/presentationml/2006/ole">
            <p:oleObj spid="_x0000_s133124" name="Equation" r:id="rId5" imgW="139680" imgH="152280" progId="Equation.DSMT4">
              <p:embed/>
            </p:oleObj>
          </a:graphicData>
        </a:graphic>
      </p:graphicFrame>
      <p:graphicFrame>
        <p:nvGraphicFramePr>
          <p:cNvPr id="133126" name="Object 6"/>
          <p:cNvGraphicFramePr>
            <a:graphicFrameLocks noChangeAspect="1"/>
          </p:cNvGraphicFramePr>
          <p:nvPr/>
        </p:nvGraphicFramePr>
        <p:xfrm>
          <a:off x="1907704" y="4149080"/>
          <a:ext cx="1214438" cy="455613"/>
        </p:xfrm>
        <a:graphic>
          <a:graphicData uri="http://schemas.openxmlformats.org/presentationml/2006/ole">
            <p:oleObj spid="_x0000_s133126" name="Equation" r:id="rId6" imgW="698400" imgH="266400" progId="Equation.DSMT4">
              <p:embed/>
            </p:oleObj>
          </a:graphicData>
        </a:graphic>
      </p:graphicFrame>
      <p:graphicFrame>
        <p:nvGraphicFramePr>
          <p:cNvPr id="133127" name="Object 7"/>
          <p:cNvGraphicFramePr>
            <a:graphicFrameLocks noChangeAspect="1"/>
          </p:cNvGraphicFramePr>
          <p:nvPr/>
        </p:nvGraphicFramePr>
        <p:xfrm>
          <a:off x="6084168" y="4149080"/>
          <a:ext cx="220663" cy="325438"/>
        </p:xfrm>
        <a:graphic>
          <a:graphicData uri="http://schemas.openxmlformats.org/presentationml/2006/ole">
            <p:oleObj spid="_x0000_s133127" name="Equation" r:id="rId7" imgW="126720" imgH="190440" progId="Equation.DSMT4">
              <p:embed/>
            </p:oleObj>
          </a:graphicData>
        </a:graphic>
      </p:graphicFrame>
      <p:graphicFrame>
        <p:nvGraphicFramePr>
          <p:cNvPr id="133128" name="Object 8"/>
          <p:cNvGraphicFramePr>
            <a:graphicFrameLocks noChangeAspect="1"/>
          </p:cNvGraphicFramePr>
          <p:nvPr/>
        </p:nvGraphicFramePr>
        <p:xfrm>
          <a:off x="5796136" y="4653136"/>
          <a:ext cx="309563" cy="476250"/>
        </p:xfrm>
        <a:graphic>
          <a:graphicData uri="http://schemas.openxmlformats.org/presentationml/2006/ole">
            <p:oleObj spid="_x0000_s133128" name="Equation" r:id="rId8" imgW="17748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Линейная регрессия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55892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Распространённым  средством решения задач прогнозирования величины      по переменным                     является использование метода линейной регрессии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Где                           регрессионные коэффициенты,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- ошибка прогнозирования.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Регрессионные коэффициенты ищутся по обучающей выборке                                           , где 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- вектор значений переменных                     для    </a:t>
            </a:r>
            <a:r>
              <a:rPr lang="en-US" sz="2400" dirty="0" smtClean="0">
                <a:solidFill>
                  <a:srgbClr val="7030A0"/>
                </a:solidFill>
              </a:rPr>
              <a:t>j-</a:t>
            </a:r>
            <a:r>
              <a:rPr lang="ru-RU" sz="2400" dirty="0" smtClean="0">
                <a:solidFill>
                  <a:srgbClr val="7030A0"/>
                </a:solidFill>
              </a:rPr>
              <a:t>го объекта.                       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/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/>
        </p:nvGraphicFramePr>
        <p:xfrm>
          <a:off x="4644008" y="1988840"/>
          <a:ext cx="282575" cy="325437"/>
        </p:xfrm>
        <a:graphic>
          <a:graphicData uri="http://schemas.openxmlformats.org/presentationml/2006/ole">
            <p:oleObj spid="_x0000_s84995" name="Equation" r:id="rId3" imgW="152280" imgH="177480" progId="Equation.DSMT4">
              <p:embed/>
            </p:oleObj>
          </a:graphicData>
        </a:graphic>
      </p:graphicFrame>
      <p:graphicFrame>
        <p:nvGraphicFramePr>
          <p:cNvPr id="84996" name="Object 4"/>
          <p:cNvGraphicFramePr>
            <a:graphicFrameLocks noChangeAspect="1"/>
          </p:cNvGraphicFramePr>
          <p:nvPr/>
        </p:nvGraphicFramePr>
        <p:xfrm>
          <a:off x="7380312" y="1988840"/>
          <a:ext cx="1276350" cy="411163"/>
        </p:xfrm>
        <a:graphic>
          <a:graphicData uri="http://schemas.openxmlformats.org/presentationml/2006/ole">
            <p:oleObj spid="_x0000_s84996" name="Equation" r:id="rId4" imgW="736560" imgH="241200" progId="Equation.DSMT4">
              <p:embed/>
            </p:oleObj>
          </a:graphicData>
        </a:graphic>
      </p:graphicFrame>
      <p:graphicFrame>
        <p:nvGraphicFramePr>
          <p:cNvPr id="84997" name="Object 5"/>
          <p:cNvGraphicFramePr>
            <a:graphicFrameLocks noChangeAspect="1"/>
          </p:cNvGraphicFramePr>
          <p:nvPr/>
        </p:nvGraphicFramePr>
        <p:xfrm>
          <a:off x="1403648" y="2996952"/>
          <a:ext cx="3454400" cy="411162"/>
        </p:xfrm>
        <a:graphic>
          <a:graphicData uri="http://schemas.openxmlformats.org/presentationml/2006/ole">
            <p:oleObj spid="_x0000_s84997" name="Equation" r:id="rId5" imgW="1993680" imgH="241200" progId="Equation.DSMT4">
              <p:embed/>
            </p:oleObj>
          </a:graphicData>
        </a:graphic>
      </p:graphicFrame>
      <p:graphicFrame>
        <p:nvGraphicFramePr>
          <p:cNvPr id="84999" name="Object 7"/>
          <p:cNvGraphicFramePr>
            <a:graphicFrameLocks noChangeAspect="1"/>
          </p:cNvGraphicFramePr>
          <p:nvPr/>
        </p:nvGraphicFramePr>
        <p:xfrm>
          <a:off x="1187624" y="3861048"/>
          <a:ext cx="1562100" cy="411163"/>
        </p:xfrm>
        <a:graphic>
          <a:graphicData uri="http://schemas.openxmlformats.org/presentationml/2006/ole">
            <p:oleObj spid="_x0000_s84999" name="Equation" r:id="rId6" imgW="901440" imgH="241200" progId="Equation.DSMT4">
              <p:embed/>
            </p:oleObj>
          </a:graphicData>
        </a:graphic>
      </p:graphicFrame>
      <p:graphicFrame>
        <p:nvGraphicFramePr>
          <p:cNvPr id="85000" name="Object 8"/>
          <p:cNvGraphicFramePr>
            <a:graphicFrameLocks noChangeAspect="1"/>
          </p:cNvGraphicFramePr>
          <p:nvPr/>
        </p:nvGraphicFramePr>
        <p:xfrm>
          <a:off x="467544" y="4437112"/>
          <a:ext cx="241300" cy="258763"/>
        </p:xfrm>
        <a:graphic>
          <a:graphicData uri="http://schemas.openxmlformats.org/presentationml/2006/ole">
            <p:oleObj spid="_x0000_s85000" name="Equation" r:id="rId7" imgW="139680" imgH="152280" progId="Equation.DSMT4">
              <p:embed/>
            </p:oleObj>
          </a:graphicData>
        </a:graphic>
      </p:graphicFrame>
      <p:graphicFrame>
        <p:nvGraphicFramePr>
          <p:cNvPr id="85001" name="Object 9"/>
          <p:cNvGraphicFramePr>
            <a:graphicFrameLocks noChangeAspect="1"/>
          </p:cNvGraphicFramePr>
          <p:nvPr/>
        </p:nvGraphicFramePr>
        <p:xfrm>
          <a:off x="2051720" y="5589240"/>
          <a:ext cx="3175000" cy="454025"/>
        </p:xfrm>
        <a:graphic>
          <a:graphicData uri="http://schemas.openxmlformats.org/presentationml/2006/ole">
            <p:oleObj spid="_x0000_s85001" name="Equation" r:id="rId8" imgW="1828800" imgH="266400" progId="Equation.DSMT4">
              <p:embed/>
            </p:oleObj>
          </a:graphicData>
        </a:graphic>
      </p:graphicFrame>
      <p:graphicFrame>
        <p:nvGraphicFramePr>
          <p:cNvPr id="85003" name="Object 11"/>
          <p:cNvGraphicFramePr>
            <a:graphicFrameLocks noChangeAspect="1"/>
          </p:cNvGraphicFramePr>
          <p:nvPr/>
        </p:nvGraphicFramePr>
        <p:xfrm>
          <a:off x="6300192" y="5589240"/>
          <a:ext cx="2073275" cy="454025"/>
        </p:xfrm>
        <a:graphic>
          <a:graphicData uri="http://schemas.openxmlformats.org/presentationml/2006/ole">
            <p:oleObj spid="_x0000_s85003" name="Equation" r:id="rId9" imgW="1193760" imgH="266400" progId="Equation.DSMT4">
              <p:embed/>
            </p:oleObj>
          </a:graphicData>
        </a:graphic>
      </p:graphicFrame>
      <p:graphicFrame>
        <p:nvGraphicFramePr>
          <p:cNvPr id="12" name="Object 4"/>
          <p:cNvGraphicFramePr>
            <a:graphicFrameLocks noChangeAspect="1"/>
          </p:cNvGraphicFramePr>
          <p:nvPr/>
        </p:nvGraphicFramePr>
        <p:xfrm>
          <a:off x="4788024" y="6165304"/>
          <a:ext cx="1276350" cy="411163"/>
        </p:xfrm>
        <a:graphic>
          <a:graphicData uri="http://schemas.openxmlformats.org/presentationml/2006/ole">
            <p:oleObj spid="_x0000_s85004" name="Equation" r:id="rId10" imgW="736560" imgH="241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Свойства  оптимальных регрессий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7030A0"/>
                </a:solidFill>
              </a:rPr>
              <a:t>Рассмотрим свойства линейных регрессий, </a:t>
            </a:r>
            <a:r>
              <a:rPr lang="ru-RU" sz="2400" dirty="0" err="1" smtClean="0">
                <a:solidFill>
                  <a:srgbClr val="7030A0"/>
                </a:solidFill>
              </a:rPr>
              <a:t>минимизирующих</a:t>
            </a:r>
            <a:r>
              <a:rPr lang="ru-RU" sz="2400" dirty="0" smtClean="0">
                <a:solidFill>
                  <a:srgbClr val="7030A0"/>
                </a:solidFill>
              </a:rPr>
              <a:t> квадрат ошибки на пространстве событий        .  Пусть                               - регрессионная функция, которая не может быть улучшена с помощью дополнительного линейного преобразования. Иными словами  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  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2123728" y="2780928"/>
          <a:ext cx="366713" cy="358775"/>
        </p:xfrm>
        <a:graphic>
          <a:graphicData uri="http://schemas.openxmlformats.org/presentationml/2006/ole">
            <p:oleObj spid="_x0000_s95234" name="Equation" r:id="rId3" imgW="177480" imgH="177480" progId="Equation.DSMT4">
              <p:embed/>
            </p:oleObj>
          </a:graphicData>
        </a:graphic>
      </p:graphicFrame>
      <p:graphicFrame>
        <p:nvGraphicFramePr>
          <p:cNvPr id="95235" name="Object 3"/>
          <p:cNvGraphicFramePr>
            <a:graphicFrameLocks noChangeAspect="1"/>
          </p:cNvGraphicFramePr>
          <p:nvPr/>
        </p:nvGraphicFramePr>
        <p:xfrm>
          <a:off x="3779912" y="2852936"/>
          <a:ext cx="2016125" cy="485775"/>
        </p:xfrm>
        <a:graphic>
          <a:graphicData uri="http://schemas.openxmlformats.org/presentationml/2006/ole">
            <p:oleObj spid="_x0000_s95235" name="Equation" r:id="rId4" imgW="977760" imgH="241200" progId="Equation.DSMT4">
              <p:embed/>
            </p:oleObj>
          </a:graphicData>
        </a:graphic>
      </p:graphicFrame>
      <p:graphicFrame>
        <p:nvGraphicFramePr>
          <p:cNvPr id="95237" name="Object 5"/>
          <p:cNvGraphicFramePr>
            <a:graphicFrameLocks noChangeAspect="1"/>
          </p:cNvGraphicFramePr>
          <p:nvPr/>
        </p:nvGraphicFramePr>
        <p:xfrm>
          <a:off x="1115616" y="5157192"/>
          <a:ext cx="6178550" cy="536575"/>
        </p:xfrm>
        <a:graphic>
          <a:graphicData uri="http://schemas.openxmlformats.org/presentationml/2006/ole">
            <p:oleObj spid="_x0000_s95237" name="Equation" r:id="rId5" imgW="2997000" imgH="266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Свойства  оптимальных регрессий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7030A0"/>
                </a:solidFill>
              </a:rPr>
              <a:t>То есть минимум                                         достигается при</a:t>
            </a:r>
          </a:p>
          <a:p>
            <a:endParaRPr lang="ru-RU" sz="2400" dirty="0" smtClean="0">
              <a:solidFill>
                <a:srgbClr val="7030A0"/>
              </a:solidFill>
            </a:endParaRPr>
          </a:p>
          <a:p>
            <a:endParaRPr lang="ru-RU" sz="2400" dirty="0" smtClean="0">
              <a:solidFill>
                <a:srgbClr val="7030A0"/>
              </a:solidFill>
            </a:endParaRPr>
          </a:p>
          <a:p>
            <a:endParaRPr lang="ru-RU" sz="2400" dirty="0" smtClean="0">
              <a:solidFill>
                <a:srgbClr val="7030A0"/>
              </a:solidFill>
            </a:endParaRPr>
          </a:p>
          <a:p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Необходимым условием экстремума                             является  равенство 0  частных производных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96259" name="Object 3"/>
          <p:cNvGraphicFramePr>
            <a:graphicFrameLocks noChangeAspect="1"/>
          </p:cNvGraphicFramePr>
          <p:nvPr/>
        </p:nvGraphicFramePr>
        <p:xfrm>
          <a:off x="3275856" y="1556792"/>
          <a:ext cx="2722563" cy="536575"/>
        </p:xfrm>
        <a:graphic>
          <a:graphicData uri="http://schemas.openxmlformats.org/presentationml/2006/ole">
            <p:oleObj spid="_x0000_s96259" name="Equation" r:id="rId3" imgW="1320480" imgH="266400" progId="Equation.DSMT4">
              <p:embed/>
            </p:oleObj>
          </a:graphicData>
        </a:graphic>
      </p:graphicFrame>
      <p:graphicFrame>
        <p:nvGraphicFramePr>
          <p:cNvPr id="96260" name="Object 4"/>
          <p:cNvGraphicFramePr>
            <a:graphicFrameLocks noChangeAspect="1"/>
          </p:cNvGraphicFramePr>
          <p:nvPr/>
        </p:nvGraphicFramePr>
        <p:xfrm>
          <a:off x="755576" y="2132856"/>
          <a:ext cx="2224087" cy="485775"/>
        </p:xfrm>
        <a:graphic>
          <a:graphicData uri="http://schemas.openxmlformats.org/presentationml/2006/ole">
            <p:oleObj spid="_x0000_s96260" name="Equation" r:id="rId4" imgW="1079280" imgH="241200" progId="Equation.DSMT4">
              <p:embed/>
            </p:oleObj>
          </a:graphicData>
        </a:graphic>
      </p:graphicFrame>
      <p:graphicFrame>
        <p:nvGraphicFramePr>
          <p:cNvPr id="96261" name="Object 5"/>
          <p:cNvGraphicFramePr>
            <a:graphicFrameLocks noChangeAspect="1"/>
          </p:cNvGraphicFramePr>
          <p:nvPr/>
        </p:nvGraphicFramePr>
        <p:xfrm>
          <a:off x="1475656" y="2492896"/>
          <a:ext cx="5680075" cy="536575"/>
        </p:xfrm>
        <a:graphic>
          <a:graphicData uri="http://schemas.openxmlformats.org/presentationml/2006/ole">
            <p:oleObj spid="_x0000_s96261" name="Equation" r:id="rId5" imgW="2755800" imgH="266400" progId="Equation.DSMT4">
              <p:embed/>
            </p:oleObj>
          </a:graphicData>
        </a:graphic>
      </p:graphicFrame>
      <p:graphicFrame>
        <p:nvGraphicFramePr>
          <p:cNvPr id="96262" name="Object 6"/>
          <p:cNvGraphicFramePr>
            <a:graphicFrameLocks noChangeAspect="1"/>
          </p:cNvGraphicFramePr>
          <p:nvPr/>
        </p:nvGraphicFramePr>
        <p:xfrm>
          <a:off x="1619672" y="3068960"/>
          <a:ext cx="6045200" cy="536575"/>
        </p:xfrm>
        <a:graphic>
          <a:graphicData uri="http://schemas.openxmlformats.org/presentationml/2006/ole">
            <p:oleObj spid="_x0000_s96262" name="Equation" r:id="rId6" imgW="2933640" imgH="266400" progId="Equation.DSMT4">
              <p:embed/>
            </p:oleObj>
          </a:graphicData>
        </a:graphic>
      </p:graphicFrame>
      <p:graphicFrame>
        <p:nvGraphicFramePr>
          <p:cNvPr id="96263" name="Object 7"/>
          <p:cNvGraphicFramePr>
            <a:graphicFrameLocks noChangeAspect="1"/>
          </p:cNvGraphicFramePr>
          <p:nvPr/>
        </p:nvGraphicFramePr>
        <p:xfrm>
          <a:off x="6012160" y="3861048"/>
          <a:ext cx="2722562" cy="536575"/>
        </p:xfrm>
        <a:graphic>
          <a:graphicData uri="http://schemas.openxmlformats.org/presentationml/2006/ole">
            <p:oleObj spid="_x0000_s96263" name="Equation" r:id="rId7" imgW="1320480" imgH="266400" progId="Equation.DSMT4">
              <p:embed/>
            </p:oleObj>
          </a:graphicData>
        </a:graphic>
      </p:graphicFrame>
      <p:graphicFrame>
        <p:nvGraphicFramePr>
          <p:cNvPr id="96264" name="Object 8"/>
          <p:cNvGraphicFramePr>
            <a:graphicFrameLocks noChangeAspect="1"/>
          </p:cNvGraphicFramePr>
          <p:nvPr/>
        </p:nvGraphicFramePr>
        <p:xfrm>
          <a:off x="755576" y="5157192"/>
          <a:ext cx="6112173" cy="1015107"/>
        </p:xfrm>
        <a:graphic>
          <a:graphicData uri="http://schemas.openxmlformats.org/presentationml/2006/ole">
            <p:oleObj spid="_x0000_s96264" name="Equation" r:id="rId8" imgW="3060360" imgH="520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Свойства  оптимальных регрессий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Что эквивалентно  уравнениям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Принимая во внимание, что в точке экстремума                      получаем следующие свойства оптимального линейного прогнозирующего алгоритма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 </a:t>
            </a:r>
          </a:p>
          <a:p>
            <a:pPr>
              <a:lnSpc>
                <a:spcPct val="150000"/>
              </a:lnSpc>
            </a:pPr>
            <a:endParaRPr lang="ru-RU" sz="2400" dirty="0"/>
          </a:p>
        </p:txBody>
      </p:sp>
      <p:graphicFrame>
        <p:nvGraphicFramePr>
          <p:cNvPr id="97283" name="Object 3"/>
          <p:cNvGraphicFramePr>
            <a:graphicFrameLocks noChangeAspect="1"/>
          </p:cNvGraphicFramePr>
          <p:nvPr/>
        </p:nvGraphicFramePr>
        <p:xfrm>
          <a:off x="1501775" y="2349500"/>
          <a:ext cx="4213225" cy="536575"/>
        </p:xfrm>
        <a:graphic>
          <a:graphicData uri="http://schemas.openxmlformats.org/presentationml/2006/ole">
            <p:oleObj spid="_x0000_s97283" name="Equation" r:id="rId3" imgW="2044440" imgH="266400" progId="Equation.DSMT4">
              <p:embed/>
            </p:oleObj>
          </a:graphicData>
        </a:graphic>
      </p:graphicFrame>
      <p:graphicFrame>
        <p:nvGraphicFramePr>
          <p:cNvPr id="97284" name="Object 4"/>
          <p:cNvGraphicFramePr>
            <a:graphicFrameLocks noChangeAspect="1"/>
          </p:cNvGraphicFramePr>
          <p:nvPr/>
        </p:nvGraphicFramePr>
        <p:xfrm>
          <a:off x="1239838" y="3141663"/>
          <a:ext cx="5364162" cy="536575"/>
        </p:xfrm>
        <a:graphic>
          <a:graphicData uri="http://schemas.openxmlformats.org/presentationml/2006/ole">
            <p:oleObj spid="_x0000_s97284" name="Equation" r:id="rId4" imgW="2603160" imgH="266400" progId="Equation.DSMT4">
              <p:embed/>
            </p:oleObj>
          </a:graphicData>
        </a:graphic>
      </p:graphicFrame>
      <p:graphicFrame>
        <p:nvGraphicFramePr>
          <p:cNvPr id="97286" name="Object 6"/>
          <p:cNvGraphicFramePr>
            <a:graphicFrameLocks noChangeAspect="1"/>
          </p:cNvGraphicFramePr>
          <p:nvPr/>
        </p:nvGraphicFramePr>
        <p:xfrm>
          <a:off x="6919912" y="3933056"/>
          <a:ext cx="2224088" cy="485775"/>
        </p:xfrm>
        <a:graphic>
          <a:graphicData uri="http://schemas.openxmlformats.org/presentationml/2006/ole">
            <p:oleObj spid="_x0000_s97286" name="Equation" r:id="rId5" imgW="1079280" imgH="241200" progId="Equation.DSMT4">
              <p:embed/>
            </p:oleObj>
          </a:graphicData>
        </a:graphic>
      </p:graphicFrame>
      <p:graphicFrame>
        <p:nvGraphicFramePr>
          <p:cNvPr id="97288" name="Object 8"/>
          <p:cNvGraphicFramePr>
            <a:graphicFrameLocks noChangeAspect="1"/>
          </p:cNvGraphicFramePr>
          <p:nvPr/>
        </p:nvGraphicFramePr>
        <p:xfrm>
          <a:off x="899592" y="5445224"/>
          <a:ext cx="2066925" cy="485775"/>
        </p:xfrm>
        <a:graphic>
          <a:graphicData uri="http://schemas.openxmlformats.org/presentationml/2006/ole">
            <p:oleObj spid="_x0000_s97288" name="Equation" r:id="rId6" imgW="1002960" imgH="241200" progId="Equation.DSMT4">
              <p:embed/>
            </p:oleObj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3203848" y="5445224"/>
          <a:ext cx="2746375" cy="536575"/>
        </p:xfrm>
        <a:graphic>
          <a:graphicData uri="http://schemas.openxmlformats.org/presentationml/2006/ole">
            <p:oleObj spid="_x0000_s97289" name="Equation" r:id="rId7" imgW="1333440" imgH="266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Свойства  оптимальных регрессий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7030A0"/>
                </a:solidFill>
              </a:rPr>
              <a:t>Из свойств 1) 2) следует , что дисперсия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равна ковариации      и 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То есть</a:t>
            </a:r>
            <a:r>
              <a:rPr lang="ru-RU" dirty="0" smtClean="0"/>
              <a:t> 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115713" name="Object 8"/>
          <p:cNvGraphicFramePr>
            <a:graphicFrameLocks noChangeAspect="1"/>
          </p:cNvGraphicFramePr>
          <p:nvPr/>
        </p:nvGraphicFramePr>
        <p:xfrm>
          <a:off x="827584" y="2996952"/>
          <a:ext cx="5859463" cy="536575"/>
        </p:xfrm>
        <a:graphic>
          <a:graphicData uri="http://schemas.openxmlformats.org/presentationml/2006/ole">
            <p:oleObj spid="_x0000_s115713" name="Equation" r:id="rId3" imgW="2844720" imgH="266400" progId="Equation.DSMT4">
              <p:embed/>
            </p:oleObj>
          </a:graphicData>
        </a:graphic>
      </p:graphicFrame>
      <p:graphicFrame>
        <p:nvGraphicFramePr>
          <p:cNvPr id="115714" name="Object 8"/>
          <p:cNvGraphicFramePr>
            <a:graphicFrameLocks noChangeAspect="1"/>
          </p:cNvGraphicFramePr>
          <p:nvPr/>
        </p:nvGraphicFramePr>
        <p:xfrm>
          <a:off x="6228184" y="1700808"/>
          <a:ext cx="339725" cy="358775"/>
        </p:xfrm>
        <a:graphic>
          <a:graphicData uri="http://schemas.openxmlformats.org/presentationml/2006/ole">
            <p:oleObj spid="_x0000_s115714" name="Equation" r:id="rId4" imgW="164880" imgH="177480" progId="Equation.DSMT4">
              <p:embed/>
            </p:oleObj>
          </a:graphicData>
        </a:graphic>
      </p:graphicFrame>
      <p:graphicFrame>
        <p:nvGraphicFramePr>
          <p:cNvPr id="115715" name="Object 8"/>
          <p:cNvGraphicFramePr>
            <a:graphicFrameLocks noChangeAspect="1"/>
          </p:cNvGraphicFramePr>
          <p:nvPr/>
        </p:nvGraphicFramePr>
        <p:xfrm>
          <a:off x="3059832" y="2348880"/>
          <a:ext cx="312738" cy="358775"/>
        </p:xfrm>
        <a:graphic>
          <a:graphicData uri="http://schemas.openxmlformats.org/presentationml/2006/ole">
            <p:oleObj spid="_x0000_s115715" name="Equation" r:id="rId5" imgW="152280" imgH="177480" progId="Equation.DSMT4">
              <p:embed/>
            </p:oleObj>
          </a:graphicData>
        </a:graphic>
      </p:graphicFrame>
      <p:graphicFrame>
        <p:nvGraphicFramePr>
          <p:cNvPr id="115716" name="Object 8"/>
          <p:cNvGraphicFramePr>
            <a:graphicFrameLocks noChangeAspect="1"/>
          </p:cNvGraphicFramePr>
          <p:nvPr/>
        </p:nvGraphicFramePr>
        <p:xfrm>
          <a:off x="3779912" y="2348880"/>
          <a:ext cx="339725" cy="358775"/>
        </p:xfrm>
        <a:graphic>
          <a:graphicData uri="http://schemas.openxmlformats.org/presentationml/2006/ole">
            <p:oleObj spid="_x0000_s115716" name="Equation" r:id="rId6" imgW="164880" imgH="177480" progId="Equation.DSMT4">
              <p:embed/>
            </p:oleObj>
          </a:graphicData>
        </a:graphic>
      </p:graphicFrame>
      <p:graphicFrame>
        <p:nvGraphicFramePr>
          <p:cNvPr id="115717" name="Object 8"/>
          <p:cNvGraphicFramePr>
            <a:graphicFrameLocks noChangeAspect="1"/>
          </p:cNvGraphicFramePr>
          <p:nvPr/>
        </p:nvGraphicFramePr>
        <p:xfrm>
          <a:off x="323528" y="3861048"/>
          <a:ext cx="8210551" cy="536575"/>
        </p:xfrm>
        <a:graphic>
          <a:graphicData uri="http://schemas.openxmlformats.org/presentationml/2006/ole">
            <p:oleObj spid="_x0000_s115717" name="Equation" r:id="rId7" imgW="3987720" imgH="266400" progId="Equation.DSMT4">
              <p:embed/>
            </p:oleObj>
          </a:graphicData>
        </a:graphic>
      </p:graphicFrame>
      <p:graphicFrame>
        <p:nvGraphicFramePr>
          <p:cNvPr id="115718" name="Object 8"/>
          <p:cNvGraphicFramePr>
            <a:graphicFrameLocks noChangeAspect="1"/>
          </p:cNvGraphicFramePr>
          <p:nvPr/>
        </p:nvGraphicFramePr>
        <p:xfrm>
          <a:off x="1907704" y="5013176"/>
          <a:ext cx="2744787" cy="460375"/>
        </p:xfrm>
        <a:graphic>
          <a:graphicData uri="http://schemas.openxmlformats.org/presentationml/2006/ole">
            <p:oleObj spid="_x0000_s115718" name="Equation" r:id="rId8" imgW="13334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Свойства  оптимальных регрессий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Рассмотрим коэффициент корреляции между       и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                                  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Величина ошибки прогнозирования       с помощью   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6588224" y="1628800"/>
          <a:ext cx="312737" cy="358775"/>
        </p:xfrm>
        <a:graphic>
          <a:graphicData uri="http://schemas.openxmlformats.org/presentationml/2006/ole">
            <p:oleObj spid="_x0000_s117762" name="Equation" r:id="rId3" imgW="152280" imgH="177480" progId="Equation.DSMT4">
              <p:embed/>
            </p:oleObj>
          </a:graphicData>
        </a:graphic>
      </p:graphicFrame>
      <p:graphicFrame>
        <p:nvGraphicFramePr>
          <p:cNvPr id="117763" name="Object 3"/>
          <p:cNvGraphicFramePr>
            <a:graphicFrameLocks noChangeAspect="1"/>
          </p:cNvGraphicFramePr>
          <p:nvPr/>
        </p:nvGraphicFramePr>
        <p:xfrm>
          <a:off x="7524328" y="1628800"/>
          <a:ext cx="339725" cy="358775"/>
        </p:xfrm>
        <a:graphic>
          <a:graphicData uri="http://schemas.openxmlformats.org/presentationml/2006/ole">
            <p:oleObj spid="_x0000_s117763" name="Equation" r:id="rId4" imgW="164880" imgH="177480" progId="Equation.DSMT4">
              <p:embed/>
            </p:oleObj>
          </a:graphicData>
        </a:graphic>
      </p:graphicFrame>
      <p:graphicFrame>
        <p:nvGraphicFramePr>
          <p:cNvPr id="117764" name="Object 4"/>
          <p:cNvGraphicFramePr>
            <a:graphicFrameLocks noChangeAspect="1"/>
          </p:cNvGraphicFramePr>
          <p:nvPr/>
        </p:nvGraphicFramePr>
        <p:xfrm>
          <a:off x="1187624" y="2348880"/>
          <a:ext cx="5437188" cy="1100138"/>
        </p:xfrm>
        <a:graphic>
          <a:graphicData uri="http://schemas.openxmlformats.org/presentationml/2006/ole">
            <p:oleObj spid="_x0000_s117764" name="Equation" r:id="rId5" imgW="2641320" imgH="545760" progId="Equation.DSMT4">
              <p:embed/>
            </p:oleObj>
          </a:graphicData>
        </a:graphic>
      </p:graphicFrame>
      <p:graphicFrame>
        <p:nvGraphicFramePr>
          <p:cNvPr id="117765" name="Object 5"/>
          <p:cNvGraphicFramePr>
            <a:graphicFrameLocks noChangeAspect="1"/>
          </p:cNvGraphicFramePr>
          <p:nvPr/>
        </p:nvGraphicFramePr>
        <p:xfrm>
          <a:off x="323528" y="4437112"/>
          <a:ext cx="7708901" cy="538163"/>
        </p:xfrm>
        <a:graphic>
          <a:graphicData uri="http://schemas.openxmlformats.org/presentationml/2006/ole">
            <p:oleObj spid="_x0000_s117765" name="Equation" r:id="rId6" imgW="3746160" imgH="266400" progId="Equation.DSMT4">
              <p:embed/>
            </p:oleObj>
          </a:graphicData>
        </a:graphic>
      </p:graphicFrame>
      <p:graphicFrame>
        <p:nvGraphicFramePr>
          <p:cNvPr id="117766" name="Object 6"/>
          <p:cNvGraphicFramePr>
            <a:graphicFrameLocks noChangeAspect="1"/>
          </p:cNvGraphicFramePr>
          <p:nvPr/>
        </p:nvGraphicFramePr>
        <p:xfrm>
          <a:off x="5364088" y="3789040"/>
          <a:ext cx="312737" cy="358775"/>
        </p:xfrm>
        <a:graphic>
          <a:graphicData uri="http://schemas.openxmlformats.org/presentationml/2006/ole">
            <p:oleObj spid="_x0000_s117766" name="Equation" r:id="rId7" imgW="152280" imgH="177480" progId="Equation.DSMT4">
              <p:embed/>
            </p:oleObj>
          </a:graphicData>
        </a:graphic>
      </p:graphicFrame>
      <p:graphicFrame>
        <p:nvGraphicFramePr>
          <p:cNvPr id="117767" name="Object 7"/>
          <p:cNvGraphicFramePr>
            <a:graphicFrameLocks noChangeAspect="1"/>
          </p:cNvGraphicFramePr>
          <p:nvPr/>
        </p:nvGraphicFramePr>
        <p:xfrm>
          <a:off x="7452320" y="3789040"/>
          <a:ext cx="339725" cy="358775"/>
        </p:xfrm>
        <a:graphic>
          <a:graphicData uri="http://schemas.openxmlformats.org/presentationml/2006/ole">
            <p:oleObj spid="_x0000_s117767" name="Equation" r:id="rId8" imgW="164880" imgH="177480" progId="Equation.DSMT4">
              <p:embed/>
            </p:oleObj>
          </a:graphicData>
        </a:graphic>
      </p:graphicFrame>
      <p:graphicFrame>
        <p:nvGraphicFramePr>
          <p:cNvPr id="117769" name="Object 9"/>
          <p:cNvGraphicFramePr>
            <a:graphicFrameLocks noChangeAspect="1"/>
          </p:cNvGraphicFramePr>
          <p:nvPr/>
        </p:nvGraphicFramePr>
        <p:xfrm>
          <a:off x="251520" y="5157192"/>
          <a:ext cx="8106948" cy="1224136"/>
        </p:xfrm>
        <a:graphic>
          <a:graphicData uri="http://schemas.openxmlformats.org/presentationml/2006/ole">
            <p:oleObj spid="_x0000_s117769" name="Equation" r:id="rId9" imgW="3708360" imgH="5713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Свойства  оптимальных регрессий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Из свойств (3) и (4) легко следует свойство для относительной ошибки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1835696" y="3573016"/>
          <a:ext cx="3738562" cy="536575"/>
        </p:xfrm>
        <a:graphic>
          <a:graphicData uri="http://schemas.openxmlformats.org/presentationml/2006/ole">
            <p:oleObj spid="_x0000_s118786" name="Equation" r:id="rId3" imgW="1815840" imgH="266400" progId="Equation.DSMT4">
              <p:embed/>
            </p:oleObj>
          </a:graphicData>
        </a:graphic>
      </p:graphicFrame>
      <p:graphicFrame>
        <p:nvGraphicFramePr>
          <p:cNvPr id="118788" name="Object 4"/>
          <p:cNvGraphicFramePr>
            <a:graphicFrameLocks noChangeAspect="1"/>
          </p:cNvGraphicFramePr>
          <p:nvPr/>
        </p:nvGraphicFramePr>
        <p:xfrm>
          <a:off x="4139952" y="2276872"/>
          <a:ext cx="3868737" cy="485775"/>
        </p:xfrm>
        <a:graphic>
          <a:graphicData uri="http://schemas.openxmlformats.org/presentationml/2006/ole">
            <p:oleObj spid="_x0000_s118788" name="Equation" r:id="rId4" imgW="1879560" imgH="241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Разложение обобщённой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Напомним, что обобщающая  способность алгоритма прогнозирования                   ,   обученного по выборке        с  помощью  метода         измеряется величиной потерь на генеральной совокупности 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1043608" y="4437112"/>
          <a:ext cx="5976664" cy="906471"/>
        </p:xfrm>
        <a:graphic>
          <a:graphicData uri="http://schemas.openxmlformats.org/presentationml/2006/ole">
            <p:oleObj spid="_x0000_s70658" name="Equation" r:id="rId3" imgW="2793960" imgH="431640" progId="Equation.DSMT4">
              <p:embed/>
            </p:oleObj>
          </a:graphicData>
        </a:graphic>
      </p:graphicFrame>
      <p:graphicFrame>
        <p:nvGraphicFramePr>
          <p:cNvPr id="70659" name="Object 3"/>
          <p:cNvGraphicFramePr>
            <a:graphicFrameLocks noChangeAspect="1"/>
          </p:cNvGraphicFramePr>
          <p:nvPr/>
        </p:nvGraphicFramePr>
        <p:xfrm>
          <a:off x="8244408" y="2204864"/>
          <a:ext cx="343303" cy="504056"/>
        </p:xfrm>
        <a:graphic>
          <a:graphicData uri="http://schemas.openxmlformats.org/presentationml/2006/ole">
            <p:oleObj spid="_x0000_s70659" name="Equation" r:id="rId4" imgW="177480" imgH="266400" progId="Equation.DSMT4">
              <p:embed/>
            </p:oleObj>
          </a:graphicData>
        </a:graphic>
      </p:graphicFrame>
      <p:graphicFrame>
        <p:nvGraphicFramePr>
          <p:cNvPr id="70660" name="Object 4"/>
          <p:cNvGraphicFramePr>
            <a:graphicFrameLocks noChangeAspect="1"/>
          </p:cNvGraphicFramePr>
          <p:nvPr/>
        </p:nvGraphicFramePr>
        <p:xfrm>
          <a:off x="3347865" y="2204865"/>
          <a:ext cx="1123596" cy="504056"/>
        </p:xfrm>
        <a:graphic>
          <a:graphicData uri="http://schemas.openxmlformats.org/presentationml/2006/ole">
            <p:oleObj spid="_x0000_s70660" name="Equation" r:id="rId5" imgW="583920" imgH="266400" progId="Equation.DSMT4">
              <p:embed/>
            </p:oleObj>
          </a:graphicData>
        </a:graphic>
      </p:graphicFrame>
      <p:graphicFrame>
        <p:nvGraphicFramePr>
          <p:cNvPr id="70661" name="Object 5"/>
          <p:cNvGraphicFramePr>
            <a:graphicFrameLocks noChangeAspect="1"/>
          </p:cNvGraphicFramePr>
          <p:nvPr/>
        </p:nvGraphicFramePr>
        <p:xfrm>
          <a:off x="3707904" y="2852936"/>
          <a:ext cx="367329" cy="360040"/>
        </p:xfrm>
        <a:graphic>
          <a:graphicData uri="http://schemas.openxmlformats.org/presentationml/2006/ole">
            <p:oleObj spid="_x0000_s70661" name="Equation" r:id="rId6" imgW="177480" imgH="177480" progId="Equation.DSMT4">
              <p:embed/>
            </p:oleObj>
          </a:graphicData>
        </a:graphic>
      </p:graphicFrame>
      <p:graphicFrame>
        <p:nvGraphicFramePr>
          <p:cNvPr id="70662" name="Object 6"/>
          <p:cNvGraphicFramePr>
            <a:graphicFrameLocks noChangeAspect="1"/>
          </p:cNvGraphicFramePr>
          <p:nvPr/>
        </p:nvGraphicFramePr>
        <p:xfrm>
          <a:off x="4932040" y="3356993"/>
          <a:ext cx="367328" cy="360040"/>
        </p:xfrm>
        <a:graphic>
          <a:graphicData uri="http://schemas.openxmlformats.org/presentationml/2006/ole">
            <p:oleObj spid="_x0000_s70662" name="Equation" r:id="rId7" imgW="17748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7030A0"/>
                </a:solidFill>
              </a:rPr>
              <a:t>Для оценки эффективности использования метода прогнозирования         для прогнозирования случайного процесса, связанного с генеральной совокупностью     при размере  обучающей выборки         естественно использовать математическое ожидание потерь по пространству всевозможных обучающих выборок     длины        - </a:t>
            </a:r>
          </a:p>
          <a:p>
            <a:pPr>
              <a:lnSpc>
                <a:spcPct val="150000"/>
              </a:lnSpc>
            </a:pPr>
            <a:endParaRPr lang="ru-RU" sz="2400" dirty="0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3347864" y="2276872"/>
          <a:ext cx="366713" cy="360362"/>
        </p:xfrm>
        <a:graphic>
          <a:graphicData uri="http://schemas.openxmlformats.org/presentationml/2006/ole">
            <p:oleObj spid="_x0000_s75778" name="Equation" r:id="rId3" imgW="177480" imgH="177480" progId="Equation.DSMT4">
              <p:embed/>
            </p:oleObj>
          </a:graphicData>
        </a:graphic>
      </p:graphicFrame>
      <p:graphicFrame>
        <p:nvGraphicFramePr>
          <p:cNvPr id="75779" name="Object 3"/>
          <p:cNvGraphicFramePr>
            <a:graphicFrameLocks noChangeAspect="1"/>
          </p:cNvGraphicFramePr>
          <p:nvPr/>
        </p:nvGraphicFramePr>
        <p:xfrm>
          <a:off x="7956376" y="2780928"/>
          <a:ext cx="366712" cy="358775"/>
        </p:xfrm>
        <a:graphic>
          <a:graphicData uri="http://schemas.openxmlformats.org/presentationml/2006/ole">
            <p:oleObj spid="_x0000_s75779" name="Equation" r:id="rId4" imgW="177480" imgH="177480" progId="Equation.DSMT4">
              <p:embed/>
            </p:oleObj>
          </a:graphicData>
        </a:graphic>
      </p:graphicFrame>
      <p:graphicFrame>
        <p:nvGraphicFramePr>
          <p:cNvPr id="75780" name="Object 4"/>
          <p:cNvGraphicFramePr>
            <a:graphicFrameLocks noChangeAspect="1"/>
          </p:cNvGraphicFramePr>
          <p:nvPr/>
        </p:nvGraphicFramePr>
        <p:xfrm>
          <a:off x="7956376" y="3501008"/>
          <a:ext cx="366712" cy="307975"/>
        </p:xfrm>
        <a:graphic>
          <a:graphicData uri="http://schemas.openxmlformats.org/presentationml/2006/ole">
            <p:oleObj spid="_x0000_s75780" name="Equation" r:id="rId5" imgW="177480" imgH="152280" progId="Equation.DSMT4">
              <p:embed/>
            </p:oleObj>
          </a:graphicData>
        </a:graphic>
      </p:graphicFrame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4355976" y="5085184"/>
          <a:ext cx="2160240" cy="437463"/>
        </p:xfrm>
        <a:graphic>
          <a:graphicData uri="http://schemas.openxmlformats.org/presentationml/2006/ole">
            <p:oleObj spid="_x0000_s75781" name="Equation" r:id="rId6" imgW="1168200" imgH="241200" progId="Equation.DSMT4">
              <p:embed/>
            </p:oleObj>
          </a:graphicData>
        </a:graphic>
      </p:graphicFrame>
      <p:graphicFrame>
        <p:nvGraphicFramePr>
          <p:cNvPr id="75782" name="Object 6"/>
          <p:cNvGraphicFramePr>
            <a:graphicFrameLocks noChangeAspect="1"/>
          </p:cNvGraphicFramePr>
          <p:nvPr/>
        </p:nvGraphicFramePr>
        <p:xfrm>
          <a:off x="1835696" y="5085184"/>
          <a:ext cx="366713" cy="307975"/>
        </p:xfrm>
        <a:graphic>
          <a:graphicData uri="http://schemas.openxmlformats.org/presentationml/2006/ole">
            <p:oleObj spid="_x0000_s75782" name="Equation" r:id="rId7" imgW="177480" imgH="152280" progId="Equation.DSMT4">
              <p:embed/>
            </p:oleObj>
          </a:graphicData>
        </a:graphic>
      </p:graphicFrame>
      <p:graphicFrame>
        <p:nvGraphicFramePr>
          <p:cNvPr id="75783" name="Object 7"/>
          <p:cNvGraphicFramePr>
            <a:graphicFrameLocks noChangeAspect="1"/>
          </p:cNvGraphicFramePr>
          <p:nvPr/>
        </p:nvGraphicFramePr>
        <p:xfrm>
          <a:off x="2411760" y="5589240"/>
          <a:ext cx="3503612" cy="612775"/>
        </p:xfrm>
        <a:graphic>
          <a:graphicData uri="http://schemas.openxmlformats.org/presentationml/2006/ole">
            <p:oleObj spid="_x0000_s75783" name="Equation" r:id="rId8" imgW="1638000" imgH="291960" progId="Equation.DSMT4">
              <p:embed/>
            </p:oleObj>
          </a:graphicData>
        </a:graphic>
      </p:graphicFrame>
      <p:graphicFrame>
        <p:nvGraphicFramePr>
          <p:cNvPr id="75784" name="Object 8"/>
          <p:cNvGraphicFramePr>
            <a:graphicFrameLocks noChangeAspect="1"/>
          </p:cNvGraphicFramePr>
          <p:nvPr/>
        </p:nvGraphicFramePr>
        <p:xfrm>
          <a:off x="7740352" y="4437112"/>
          <a:ext cx="415525" cy="504056"/>
        </p:xfrm>
        <a:graphic>
          <a:graphicData uri="http://schemas.openxmlformats.org/presentationml/2006/ole">
            <p:oleObj spid="_x0000_s75784" name="Equation" r:id="rId9" imgW="215640" imgH="266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При использовании в качестве функции потерь квадрата  ошибки                                                   обобщённые потери</a:t>
            </a: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(обобщённая квадратичная ошибка         ) принимает вид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Проведём преобразования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1979712" y="1988840"/>
          <a:ext cx="3400425" cy="498475"/>
        </p:xfrm>
        <a:graphic>
          <a:graphicData uri="http://schemas.openxmlformats.org/presentationml/2006/ole">
            <p:oleObj spid="_x0000_s76802" name="Equation" r:id="rId3" imgW="1955520" imgH="291960" progId="Equation.DSMT4">
              <p:embed/>
            </p:oleObj>
          </a:graphicData>
        </a:graphic>
      </p:graphicFrame>
      <p:graphicFrame>
        <p:nvGraphicFramePr>
          <p:cNvPr id="76804" name="Object 4"/>
          <p:cNvGraphicFramePr>
            <a:graphicFrameLocks noChangeAspect="1"/>
          </p:cNvGraphicFramePr>
          <p:nvPr/>
        </p:nvGraphicFramePr>
        <p:xfrm>
          <a:off x="293688" y="2924175"/>
          <a:ext cx="4159250" cy="569913"/>
        </p:xfrm>
        <a:graphic>
          <a:graphicData uri="http://schemas.openxmlformats.org/presentationml/2006/ole">
            <p:oleObj spid="_x0000_s76804" name="Equation" r:id="rId4" imgW="2095200" imgH="291960" progId="Equation.DSMT4">
              <p:embed/>
            </p:oleObj>
          </a:graphicData>
        </a:graphic>
      </p:graphicFrame>
      <p:graphicFrame>
        <p:nvGraphicFramePr>
          <p:cNvPr id="76805" name="Object 5"/>
          <p:cNvGraphicFramePr>
            <a:graphicFrameLocks noChangeAspect="1"/>
          </p:cNvGraphicFramePr>
          <p:nvPr/>
        </p:nvGraphicFramePr>
        <p:xfrm>
          <a:off x="5436096" y="2276872"/>
          <a:ext cx="479425" cy="469900"/>
        </p:xfrm>
        <a:graphic>
          <a:graphicData uri="http://schemas.openxmlformats.org/presentationml/2006/ole">
            <p:oleObj spid="_x0000_s76805" name="Equation" r:id="rId5" imgW="241200" imgH="241200" progId="Equation.DSMT4">
              <p:embed/>
            </p:oleObj>
          </a:graphicData>
        </a:graphic>
      </p:graphicFrame>
      <p:graphicFrame>
        <p:nvGraphicFramePr>
          <p:cNvPr id="76806" name="Object 6"/>
          <p:cNvGraphicFramePr>
            <a:graphicFrameLocks noChangeAspect="1"/>
          </p:cNvGraphicFramePr>
          <p:nvPr/>
        </p:nvGraphicFramePr>
        <p:xfrm>
          <a:off x="467544" y="4221088"/>
          <a:ext cx="7234238" cy="569913"/>
        </p:xfrm>
        <a:graphic>
          <a:graphicData uri="http://schemas.openxmlformats.org/presentationml/2006/ole">
            <p:oleObj spid="_x0000_s76806" name="Equation" r:id="rId6" imgW="3644640" imgH="291960" progId="Equation.DSMT4">
              <p:embed/>
            </p:oleObj>
          </a:graphicData>
        </a:graphic>
      </p:graphicFrame>
      <p:graphicFrame>
        <p:nvGraphicFramePr>
          <p:cNvPr id="76807" name="Object 7"/>
          <p:cNvGraphicFramePr>
            <a:graphicFrameLocks noChangeAspect="1"/>
          </p:cNvGraphicFramePr>
          <p:nvPr/>
        </p:nvGraphicFramePr>
        <p:xfrm>
          <a:off x="251520" y="4869160"/>
          <a:ext cx="8367713" cy="569912"/>
        </p:xfrm>
        <a:graphic>
          <a:graphicData uri="http://schemas.openxmlformats.org/presentationml/2006/ole">
            <p:oleObj spid="_x0000_s76807" name="Equation" r:id="rId7" imgW="4216320" imgH="291960" progId="Equation.DSMT4">
              <p:embed/>
            </p:oleObj>
          </a:graphicData>
        </a:graphic>
      </p:graphicFrame>
      <p:graphicFrame>
        <p:nvGraphicFramePr>
          <p:cNvPr id="76809" name="Object 9"/>
          <p:cNvGraphicFramePr>
            <a:graphicFrameLocks noChangeAspect="1"/>
          </p:cNvGraphicFramePr>
          <p:nvPr/>
        </p:nvGraphicFramePr>
        <p:xfrm>
          <a:off x="1333500" y="5805488"/>
          <a:ext cx="6200775" cy="569912"/>
        </p:xfrm>
        <a:graphic>
          <a:graphicData uri="http://schemas.openxmlformats.org/presentationml/2006/ole">
            <p:oleObj spid="_x0000_s76809" name="Equation" r:id="rId8" imgW="3124080" imgH="2919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Справедливо равенство</a:t>
            </a:r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                                                                                       ,   </a:t>
            </a:r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которое следует  из того,   что для при любом                                                  </a:t>
            </a:r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                                                                                               ,  </a:t>
            </a:r>
          </a:p>
          <a:p>
            <a:pPr>
              <a:buNone/>
            </a:pPr>
            <a:endParaRPr lang="ru-RU" sz="26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 а   </a:t>
            </a:r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Принимая во внимание, что                           не зависит от</a:t>
            </a:r>
          </a:p>
          <a:p>
            <a:pPr>
              <a:buNone/>
            </a:pPr>
            <a:endParaRPr lang="ru-RU" sz="26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600" dirty="0" smtClean="0">
                <a:solidFill>
                  <a:srgbClr val="7030A0"/>
                </a:solidFill>
              </a:rPr>
              <a:t>      получаем</a:t>
            </a:r>
            <a:endParaRPr lang="ru-RU" sz="2400" dirty="0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965200" y="2205038"/>
          <a:ext cx="5549900" cy="498475"/>
        </p:xfrm>
        <a:graphic>
          <a:graphicData uri="http://schemas.openxmlformats.org/presentationml/2006/ole">
            <p:oleObj spid="_x0000_s77826" name="Equation" r:id="rId3" imgW="3200400" imgH="291960" progId="Equation.DSMT4">
              <p:embed/>
            </p:oleObj>
          </a:graphicData>
        </a:graphic>
      </p:graphicFrame>
      <p:graphicFrame>
        <p:nvGraphicFramePr>
          <p:cNvPr id="77827" name="Object 3"/>
          <p:cNvGraphicFramePr>
            <a:graphicFrameLocks noChangeAspect="1"/>
          </p:cNvGraphicFramePr>
          <p:nvPr/>
        </p:nvGraphicFramePr>
        <p:xfrm>
          <a:off x="6588224" y="3068960"/>
          <a:ext cx="360040" cy="314778"/>
        </p:xfrm>
        <a:graphic>
          <a:graphicData uri="http://schemas.openxmlformats.org/presentationml/2006/ole">
            <p:oleObj spid="_x0000_s77827" name="Equation" r:id="rId4" imgW="139680" imgH="139680" progId="Equation.DSMT4">
              <p:embed/>
            </p:oleObj>
          </a:graphicData>
        </a:graphic>
      </p:graphicFrame>
      <p:graphicFrame>
        <p:nvGraphicFramePr>
          <p:cNvPr id="77828" name="Object 4"/>
          <p:cNvGraphicFramePr>
            <a:graphicFrameLocks noChangeAspect="1"/>
          </p:cNvGraphicFramePr>
          <p:nvPr/>
        </p:nvGraphicFramePr>
        <p:xfrm>
          <a:off x="683568" y="3645024"/>
          <a:ext cx="6992937" cy="758825"/>
        </p:xfrm>
        <a:graphic>
          <a:graphicData uri="http://schemas.openxmlformats.org/presentationml/2006/ole">
            <p:oleObj spid="_x0000_s77828" name="Equation" r:id="rId5" imgW="3911400" imgH="431640" progId="Equation.DSMT4">
              <p:embed/>
            </p:oleObj>
          </a:graphicData>
        </a:graphic>
      </p:graphicFrame>
      <p:graphicFrame>
        <p:nvGraphicFramePr>
          <p:cNvPr id="77829" name="Object 5"/>
          <p:cNvGraphicFramePr>
            <a:graphicFrameLocks noChangeAspect="1"/>
          </p:cNvGraphicFramePr>
          <p:nvPr/>
        </p:nvGraphicFramePr>
        <p:xfrm>
          <a:off x="4355976" y="4941168"/>
          <a:ext cx="1728192" cy="439097"/>
        </p:xfrm>
        <a:graphic>
          <a:graphicData uri="http://schemas.openxmlformats.org/presentationml/2006/ole">
            <p:oleObj spid="_x0000_s77829" name="Equation" r:id="rId6" imgW="1028520" imgH="266400" progId="Equation.DSMT4">
              <p:embed/>
            </p:oleObj>
          </a:graphicData>
        </a:graphic>
      </p:graphicFrame>
      <p:graphicFrame>
        <p:nvGraphicFramePr>
          <p:cNvPr id="77830" name="Object 6"/>
          <p:cNvGraphicFramePr>
            <a:graphicFrameLocks noChangeAspect="1"/>
          </p:cNvGraphicFramePr>
          <p:nvPr/>
        </p:nvGraphicFramePr>
        <p:xfrm>
          <a:off x="8460432" y="4941168"/>
          <a:ext cx="360040" cy="435621"/>
        </p:xfrm>
        <a:graphic>
          <a:graphicData uri="http://schemas.openxmlformats.org/presentationml/2006/ole">
            <p:oleObj spid="_x0000_s77830" name="Equation" r:id="rId7" imgW="215640" imgH="266400" progId="Equation.DSMT4">
              <p:embed/>
            </p:oleObj>
          </a:graphicData>
        </a:graphic>
      </p:graphicFrame>
      <p:graphicFrame>
        <p:nvGraphicFramePr>
          <p:cNvPr id="77831" name="Object 7"/>
          <p:cNvGraphicFramePr>
            <a:graphicFrameLocks noChangeAspect="1"/>
          </p:cNvGraphicFramePr>
          <p:nvPr/>
        </p:nvGraphicFramePr>
        <p:xfrm>
          <a:off x="2555776" y="6093296"/>
          <a:ext cx="5399088" cy="512763"/>
        </p:xfrm>
        <a:graphic>
          <a:graphicData uri="http://schemas.openxmlformats.org/presentationml/2006/ole">
            <p:oleObj spid="_x0000_s77831" name="Equation" r:id="rId8" imgW="3022560" imgH="291960" progId="Equation.DSMT4">
              <p:embed/>
            </p:oleObj>
          </a:graphicData>
        </a:graphic>
      </p:graphicFrame>
      <p:graphicFrame>
        <p:nvGraphicFramePr>
          <p:cNvPr id="77832" name="Object 8"/>
          <p:cNvGraphicFramePr>
            <a:graphicFrameLocks noChangeAspect="1"/>
          </p:cNvGraphicFramePr>
          <p:nvPr/>
        </p:nvGraphicFramePr>
        <p:xfrm>
          <a:off x="611560" y="4509120"/>
          <a:ext cx="2565400" cy="401638"/>
        </p:xfrm>
        <a:graphic>
          <a:graphicData uri="http://schemas.openxmlformats.org/presentationml/2006/ole">
            <p:oleObj spid="_x0000_s77832" name="Equation" r:id="rId9" imgW="143496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Линейная регрессия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928992" cy="5400600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Традиционным способом поиска регрессионных коэффициентов является метод наименьших квадратов (МНК). 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МНК	заключается в минимизации функционала</a:t>
            </a: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              .       То есть в качестве 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оценок истинных значений  регрессионных  коэффициентов берутся значения                     , для которых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Принимает минимальное значение. </a:t>
            </a:r>
          </a:p>
          <a:p>
            <a:pPr>
              <a:lnSpc>
                <a:spcPct val="150000"/>
              </a:lnSpc>
              <a:buNone/>
            </a:pPr>
            <a:endParaRPr lang="ru-RU" sz="2400" dirty="0"/>
          </a:p>
        </p:txBody>
      </p:sp>
      <p:graphicFrame>
        <p:nvGraphicFramePr>
          <p:cNvPr id="86019" name="Object 3"/>
          <p:cNvGraphicFramePr>
            <a:graphicFrameLocks noChangeAspect="1"/>
          </p:cNvGraphicFramePr>
          <p:nvPr/>
        </p:nvGraphicFramePr>
        <p:xfrm>
          <a:off x="323528" y="3501008"/>
          <a:ext cx="5383213" cy="889000"/>
        </p:xfrm>
        <a:graphic>
          <a:graphicData uri="http://schemas.openxmlformats.org/presentationml/2006/ole">
            <p:oleObj spid="_x0000_s86019" name="Equation" r:id="rId3" imgW="3098520" imgH="520560" progId="Equation.DSMT4">
              <p:embed/>
            </p:oleObj>
          </a:graphicData>
        </a:graphic>
      </p:graphicFrame>
      <p:graphicFrame>
        <p:nvGraphicFramePr>
          <p:cNvPr id="86023" name="Object 7"/>
          <p:cNvGraphicFramePr>
            <a:graphicFrameLocks noChangeAspect="1"/>
          </p:cNvGraphicFramePr>
          <p:nvPr/>
        </p:nvGraphicFramePr>
        <p:xfrm>
          <a:off x="3131840" y="4869160"/>
          <a:ext cx="1562100" cy="411163"/>
        </p:xfrm>
        <a:graphic>
          <a:graphicData uri="http://schemas.openxmlformats.org/presentationml/2006/ole">
            <p:oleObj spid="_x0000_s86023" name="Equation" r:id="rId4" imgW="901440" imgH="241200" progId="Equation.DSMT4">
              <p:embed/>
            </p:oleObj>
          </a:graphicData>
        </a:graphic>
      </p:graphicFrame>
      <p:graphicFrame>
        <p:nvGraphicFramePr>
          <p:cNvPr id="86024" name="Object 8"/>
          <p:cNvGraphicFramePr>
            <a:graphicFrameLocks noChangeAspect="1"/>
          </p:cNvGraphicFramePr>
          <p:nvPr/>
        </p:nvGraphicFramePr>
        <p:xfrm>
          <a:off x="6732240" y="4797152"/>
          <a:ext cx="1985962" cy="455613"/>
        </p:xfrm>
        <a:graphic>
          <a:graphicData uri="http://schemas.openxmlformats.org/presentationml/2006/ole">
            <p:oleObj spid="_x0000_s86024" name="Equation" r:id="rId5" imgW="1143000" imgH="266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В итоге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Введём обозначение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Компонента разложения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Может быть представлена в виде  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67544" y="2276872"/>
          <a:ext cx="7864475" cy="569913"/>
        </p:xfrm>
        <a:graphic>
          <a:graphicData uri="http://schemas.openxmlformats.org/presentationml/2006/ole">
            <p:oleObj spid="_x0000_s78850" name="Equation" r:id="rId3" imgW="3962160" imgH="291960" progId="Equation.DSMT4">
              <p:embed/>
            </p:oleObj>
          </a:graphicData>
        </a:graphic>
      </p:graphicFrame>
      <p:graphicFrame>
        <p:nvGraphicFramePr>
          <p:cNvPr id="78851" name="Object 3"/>
          <p:cNvGraphicFramePr>
            <a:graphicFrameLocks noChangeAspect="1"/>
          </p:cNvGraphicFramePr>
          <p:nvPr/>
        </p:nvGraphicFramePr>
        <p:xfrm>
          <a:off x="1835696" y="3429000"/>
          <a:ext cx="3100388" cy="593725"/>
        </p:xfrm>
        <a:graphic>
          <a:graphicData uri="http://schemas.openxmlformats.org/presentationml/2006/ole">
            <p:oleObj spid="_x0000_s78851" name="Equation" r:id="rId4" imgW="1562040" imgH="304560" progId="Equation.DSMT4">
              <p:embed/>
            </p:oleObj>
          </a:graphicData>
        </a:graphic>
      </p:graphicFrame>
      <p:graphicFrame>
        <p:nvGraphicFramePr>
          <p:cNvPr id="78852" name="Object 4"/>
          <p:cNvGraphicFramePr>
            <a:graphicFrameLocks noChangeAspect="1"/>
          </p:cNvGraphicFramePr>
          <p:nvPr/>
        </p:nvGraphicFramePr>
        <p:xfrm>
          <a:off x="539552" y="4797152"/>
          <a:ext cx="4083050" cy="569912"/>
        </p:xfrm>
        <a:graphic>
          <a:graphicData uri="http://schemas.openxmlformats.org/presentationml/2006/ole">
            <p:oleObj spid="_x0000_s78852" name="Equation" r:id="rId5" imgW="2057400" imgH="291960" progId="Equation.DSMT4">
              <p:embed/>
            </p:oleObj>
          </a:graphicData>
        </a:graphic>
      </p:graphicFrame>
      <p:graphicFrame>
        <p:nvGraphicFramePr>
          <p:cNvPr id="78853" name="Object 5"/>
          <p:cNvGraphicFramePr>
            <a:graphicFrameLocks noChangeAspect="1"/>
          </p:cNvGraphicFramePr>
          <p:nvPr/>
        </p:nvGraphicFramePr>
        <p:xfrm>
          <a:off x="617538" y="6021388"/>
          <a:ext cx="6350000" cy="595312"/>
        </p:xfrm>
        <a:graphic>
          <a:graphicData uri="http://schemas.openxmlformats.org/presentationml/2006/ole">
            <p:oleObj spid="_x0000_s78853" name="Equation" r:id="rId6" imgW="320040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8367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92696"/>
            <a:ext cx="8075240" cy="543346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Справедливо равенство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Действительно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graphicFrame>
        <p:nvGraphicFramePr>
          <p:cNvPr id="79875" name="Object 3"/>
          <p:cNvGraphicFramePr>
            <a:graphicFrameLocks noChangeAspect="1"/>
          </p:cNvGraphicFramePr>
          <p:nvPr/>
        </p:nvGraphicFramePr>
        <p:xfrm>
          <a:off x="539552" y="836712"/>
          <a:ext cx="7770638" cy="552834"/>
        </p:xfrm>
        <a:graphic>
          <a:graphicData uri="http://schemas.openxmlformats.org/presentationml/2006/ole">
            <p:oleObj spid="_x0000_s79875" name="Equation" r:id="rId4" imgW="4216320" imgH="304560" progId="Equation.DSMT4">
              <p:embed/>
            </p:oleObj>
          </a:graphicData>
        </a:graphic>
      </p:graphicFrame>
      <p:graphicFrame>
        <p:nvGraphicFramePr>
          <p:cNvPr id="79876" name="Object 4"/>
          <p:cNvGraphicFramePr>
            <a:graphicFrameLocks noChangeAspect="1"/>
          </p:cNvGraphicFramePr>
          <p:nvPr/>
        </p:nvGraphicFramePr>
        <p:xfrm>
          <a:off x="827584" y="1484784"/>
          <a:ext cx="5803900" cy="554037"/>
        </p:xfrm>
        <a:graphic>
          <a:graphicData uri="http://schemas.openxmlformats.org/presentationml/2006/ole">
            <p:oleObj spid="_x0000_s79876" name="Equation" r:id="rId5" imgW="3149280" imgH="304560" progId="Equation.DSMT4">
              <p:embed/>
            </p:oleObj>
          </a:graphicData>
        </a:graphic>
      </p:graphicFrame>
      <p:graphicFrame>
        <p:nvGraphicFramePr>
          <p:cNvPr id="79877" name="Object 5"/>
          <p:cNvGraphicFramePr>
            <a:graphicFrameLocks noChangeAspect="1"/>
          </p:cNvGraphicFramePr>
          <p:nvPr/>
        </p:nvGraphicFramePr>
        <p:xfrm>
          <a:off x="755576" y="2708920"/>
          <a:ext cx="6084888" cy="554038"/>
        </p:xfrm>
        <a:graphic>
          <a:graphicData uri="http://schemas.openxmlformats.org/presentationml/2006/ole">
            <p:oleObj spid="_x0000_s79877" name="Equation" r:id="rId6" imgW="3301920" imgH="304560" progId="Equation.DSMT4">
              <p:embed/>
            </p:oleObj>
          </a:graphicData>
        </a:graphic>
      </p:graphicFrame>
      <p:graphicFrame>
        <p:nvGraphicFramePr>
          <p:cNvPr id="79878" name="Object 6"/>
          <p:cNvGraphicFramePr>
            <a:graphicFrameLocks noChangeAspect="1"/>
          </p:cNvGraphicFramePr>
          <p:nvPr/>
        </p:nvGraphicFramePr>
        <p:xfrm>
          <a:off x="827584" y="4077072"/>
          <a:ext cx="6291262" cy="1290638"/>
        </p:xfrm>
        <a:graphic>
          <a:graphicData uri="http://schemas.openxmlformats.org/presentationml/2006/ole">
            <p:oleObj spid="_x0000_s79878" name="Equation" r:id="rId7" imgW="3340080" imgH="647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Из определения             следует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В итоге справедливо трёхкомпонентное разложение  обобщённой  квадратичной ошибки     </a:t>
            </a:r>
          </a:p>
          <a:p>
            <a:endParaRPr lang="ru-RU" dirty="0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2699792" y="1484784"/>
          <a:ext cx="755650" cy="544513"/>
        </p:xfrm>
        <a:graphic>
          <a:graphicData uri="http://schemas.openxmlformats.org/presentationml/2006/ole">
            <p:oleObj spid="_x0000_s80898" name="Equation" r:id="rId3" imgW="380880" imgH="279360" progId="Equation.DSMT4">
              <p:embed/>
            </p:oleObj>
          </a:graphicData>
        </a:graphic>
      </p:graphicFrame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899593" y="2204864"/>
          <a:ext cx="3384376" cy="566033"/>
        </p:xfrm>
        <a:graphic>
          <a:graphicData uri="http://schemas.openxmlformats.org/presentationml/2006/ole">
            <p:oleObj spid="_x0000_s80899" name="Equation" r:id="rId4" imgW="1930320" imgH="304560" progId="Equation.DSMT4">
              <p:embed/>
            </p:oleObj>
          </a:graphicData>
        </a:graphic>
      </p:graphicFrame>
      <p:graphicFrame>
        <p:nvGraphicFramePr>
          <p:cNvPr id="80901" name="Object 5"/>
          <p:cNvGraphicFramePr>
            <a:graphicFrameLocks noChangeAspect="1"/>
          </p:cNvGraphicFramePr>
          <p:nvPr/>
        </p:nvGraphicFramePr>
        <p:xfrm>
          <a:off x="1003300" y="4283075"/>
          <a:ext cx="6777038" cy="2062163"/>
        </p:xfrm>
        <a:graphic>
          <a:graphicData uri="http://schemas.openxmlformats.org/presentationml/2006/ole">
            <p:oleObj spid="_x0000_s80901" name="Equation" r:id="rId5" imgW="3657600" imgH="1130040" progId="Equation.DSMT4">
              <p:embed/>
            </p:oleObj>
          </a:graphicData>
        </a:graphic>
      </p:graphicFrame>
      <p:graphicFrame>
        <p:nvGraphicFramePr>
          <p:cNvPr id="80902" name="Object 6"/>
          <p:cNvGraphicFramePr>
            <a:graphicFrameLocks noChangeAspect="1"/>
          </p:cNvGraphicFramePr>
          <p:nvPr/>
        </p:nvGraphicFramePr>
        <p:xfrm>
          <a:off x="5796136" y="3501008"/>
          <a:ext cx="479425" cy="471487"/>
        </p:xfrm>
        <a:graphic>
          <a:graphicData uri="http://schemas.openxmlformats.org/presentationml/2006/ole">
            <p:oleObj spid="_x0000_s80902" name="Equation" r:id="rId6" imgW="241200" imgH="241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dirty="0" smtClean="0">
                <a:solidFill>
                  <a:srgbClr val="7030A0"/>
                </a:solidFill>
              </a:rPr>
              <a:t>Шумовая компонента</a:t>
            </a:r>
          </a:p>
          <a:p>
            <a:pPr>
              <a:buNone/>
            </a:pPr>
            <a:endParaRPr lang="ru-RU" sz="7400" dirty="0" smtClean="0">
              <a:solidFill>
                <a:srgbClr val="7030A0"/>
              </a:solidFill>
            </a:endParaRPr>
          </a:p>
          <a:p>
            <a:endParaRPr lang="ru-RU" sz="7400" dirty="0" smtClean="0">
              <a:solidFill>
                <a:srgbClr val="7030A0"/>
              </a:solidFill>
            </a:endParaRPr>
          </a:p>
          <a:p>
            <a:pPr>
              <a:lnSpc>
                <a:spcPct val="170000"/>
              </a:lnSpc>
              <a:buNone/>
            </a:pPr>
            <a:r>
              <a:rPr lang="ru-RU" sz="9600" dirty="0" smtClean="0">
                <a:solidFill>
                  <a:srgbClr val="7030A0"/>
                </a:solidFill>
              </a:rPr>
              <a:t>является минимально достижимой квадратичной ошибкой прогноза, которая не может быть устранена с использованием только математических средств</a:t>
            </a:r>
            <a:r>
              <a:rPr lang="ru-RU" sz="9600" dirty="0" smtClean="0"/>
              <a:t>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1979712" y="1988840"/>
          <a:ext cx="3316287" cy="485775"/>
        </p:xfrm>
        <a:graphic>
          <a:graphicData uri="http://schemas.openxmlformats.org/presentationml/2006/ole">
            <p:oleObj spid="_x0000_s81922" name="Equation" r:id="rId3" imgW="1790640" imgH="266400" progId="Equation.DSMT4">
              <p:embed/>
            </p:oleObj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Составляющая сдвига</a:t>
            </a:r>
            <a:r>
              <a:rPr lang="en-US" sz="2400" dirty="0" smtClean="0">
                <a:solidFill>
                  <a:srgbClr val="7030A0"/>
                </a:solidFill>
              </a:rPr>
              <a:t> (Bias)</a:t>
            </a: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6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Высокое значение компоненты сдвига в модели</a:t>
            </a:r>
          </a:p>
          <a:p>
            <a:pPr>
              <a:lnSpc>
                <a:spcPct val="16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Алгоритмов, достаточно хорошо  </a:t>
            </a:r>
            <a:r>
              <a:rPr lang="ru-RU" sz="2800" dirty="0" smtClean="0">
                <a:solidFill>
                  <a:srgbClr val="7030A0"/>
                </a:solidFill>
              </a:rPr>
              <a:t>аппроксимирую</a:t>
            </a:r>
            <a:r>
              <a:rPr lang="ru-RU" sz="2400" dirty="0" smtClean="0">
                <a:solidFill>
                  <a:srgbClr val="7030A0"/>
                </a:solidFill>
              </a:rPr>
              <a:t>щих объективно  существующую зависимость        от переменных     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Составляющая  сдвига может быть снижена путём включения в модель </a:t>
            </a:r>
          </a:p>
          <a:p>
            <a:pPr>
              <a:buNone/>
            </a:pPr>
            <a:endParaRPr lang="ru-RU" sz="10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Дополнительных алгоритмов прогнозирования, позволяющих повысить точность аппроксимации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827584" y="2204864"/>
          <a:ext cx="3717925" cy="509587"/>
        </p:xfrm>
        <a:graphic>
          <a:graphicData uri="http://schemas.openxmlformats.org/presentationml/2006/ole">
            <p:oleObj spid="_x0000_s82946" name="Equation" r:id="rId3" imgW="2006280" imgH="279360" progId="Equation.DSMT4">
              <p:embed/>
            </p:oleObj>
          </a:graphicData>
        </a:graphic>
      </p:graphicFrame>
      <p:graphicFrame>
        <p:nvGraphicFramePr>
          <p:cNvPr id="82947" name="Object 3"/>
          <p:cNvGraphicFramePr>
            <a:graphicFrameLocks noChangeAspect="1"/>
          </p:cNvGraphicFramePr>
          <p:nvPr/>
        </p:nvGraphicFramePr>
        <p:xfrm>
          <a:off x="6084168" y="2708920"/>
          <a:ext cx="2185988" cy="455612"/>
        </p:xfrm>
        <a:graphic>
          <a:graphicData uri="http://schemas.openxmlformats.org/presentationml/2006/ole">
            <p:oleObj spid="_x0000_s82947" name="Equation" r:id="rId4" imgW="1257120" imgH="266400" progId="Equation.DSMT4">
              <p:embed/>
            </p:oleObj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/>
        </p:nvGraphicFramePr>
        <p:xfrm>
          <a:off x="4139952" y="3789040"/>
          <a:ext cx="265112" cy="303212"/>
        </p:xfrm>
        <a:graphic>
          <a:graphicData uri="http://schemas.openxmlformats.org/presentationml/2006/ole">
            <p:oleObj spid="_x0000_s82948" name="Equation" r:id="rId5" imgW="152280" imgH="177480" progId="Equation.DSMT4">
              <p:embed/>
            </p:oleObj>
          </a:graphicData>
        </a:graphic>
      </p:graphicFrame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6300192" y="3717032"/>
          <a:ext cx="1258887" cy="411163"/>
        </p:xfrm>
        <a:graphic>
          <a:graphicData uri="http://schemas.openxmlformats.org/presentationml/2006/ole">
            <p:oleObj spid="_x0000_s82949" name="Equation" r:id="rId6" imgW="723600" imgH="241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Дисперсионная составляющая (</a:t>
            </a:r>
            <a:r>
              <a:rPr lang="en-US" sz="2400" dirty="0" smtClean="0">
                <a:solidFill>
                  <a:srgbClr val="C00000"/>
                </a:solidFill>
              </a:rPr>
              <a:t>Variance)</a:t>
            </a:r>
            <a:endParaRPr lang="ru-RU" sz="2400" dirty="0" smtClean="0">
              <a:solidFill>
                <a:srgbClr val="C00000"/>
              </a:solidFill>
            </a:endParaRPr>
          </a:p>
          <a:p>
            <a:endParaRPr lang="ru-RU" sz="2400" dirty="0" smtClean="0">
              <a:solidFill>
                <a:srgbClr val="7030A0"/>
              </a:solidFill>
            </a:endParaRPr>
          </a:p>
          <a:p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характеризует неустойчивость  обученных прогнозирующих алгоритмов при статистически возможных изменениях в обучающих  выборках. Дисперсионная составляющая возрастает при небольших размерах обучающей выборки</a:t>
            </a:r>
            <a:r>
              <a:rPr lang="en-US" sz="2400" dirty="0" smtClean="0">
                <a:solidFill>
                  <a:srgbClr val="7030A0"/>
                </a:solidFill>
              </a:rPr>
              <a:t>. </a:t>
            </a:r>
            <a:r>
              <a:rPr lang="ru-RU" sz="2400" dirty="0" smtClean="0">
                <a:solidFill>
                  <a:srgbClr val="7030A0"/>
                </a:solidFill>
              </a:rPr>
              <a:t>Дисперсионная  составляющая может быть снижена путём выбора сложности модели, соответствующей  размеру обучающих данных.</a:t>
            </a:r>
            <a:endParaRPr lang="en-US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1043608" y="2060848"/>
          <a:ext cx="4283075" cy="557213"/>
        </p:xfrm>
        <a:graphic>
          <a:graphicData uri="http://schemas.openxmlformats.org/presentationml/2006/ole">
            <p:oleObj spid="_x0000_s83970" name="Equation" r:id="rId3" imgW="231120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Разложение обобщённой ошибки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600" b="1" dirty="0" smtClean="0"/>
              <a:t>Таким образом существует </a:t>
            </a:r>
          </a:p>
          <a:p>
            <a:pPr>
              <a:lnSpc>
                <a:spcPct val="150000"/>
              </a:lnSpc>
              <a:buNone/>
            </a:pPr>
            <a:r>
              <a:rPr lang="en-US" sz="2600" b="1" dirty="0" smtClean="0">
                <a:solidFill>
                  <a:srgbClr val="FF0000"/>
                </a:solidFill>
              </a:rPr>
              <a:t>Bias-Variance  </a:t>
            </a:r>
            <a:r>
              <a:rPr lang="ru-RU" sz="2600" b="1" dirty="0" smtClean="0">
                <a:solidFill>
                  <a:srgbClr val="FF0000"/>
                </a:solidFill>
              </a:rPr>
              <a:t>дилемма     </a:t>
            </a:r>
          </a:p>
          <a:p>
            <a:pPr>
              <a:lnSpc>
                <a:spcPct val="150000"/>
              </a:lnSpc>
              <a:buNone/>
            </a:pPr>
            <a:r>
              <a:rPr lang="ru-RU" sz="2600" b="1" dirty="0" smtClean="0">
                <a:solidFill>
                  <a:srgbClr val="7030A0"/>
                </a:solidFill>
              </a:rPr>
              <a:t>Составляющая сдвига может быть снижена путём увеличения разнообразия модели. Однако увеличение разнообразия модели при недостаточном объёме   обучающих данных ведёт к росту компоненты сдвига.</a:t>
            </a:r>
          </a:p>
          <a:p>
            <a:pPr>
              <a:lnSpc>
                <a:spcPct val="150000"/>
              </a:lnSpc>
              <a:buNone/>
            </a:pPr>
            <a:endParaRPr lang="ru-RU" sz="2600" b="1" dirty="0" smtClean="0"/>
          </a:p>
          <a:p>
            <a:pPr>
              <a:lnSpc>
                <a:spcPct val="150000"/>
              </a:lnSpc>
              <a:buNone/>
            </a:pPr>
            <a:r>
              <a:rPr lang="ru-RU" sz="2600" b="1" dirty="0" smtClean="0">
                <a:solidFill>
                  <a:srgbClr val="7030A0"/>
                </a:solidFill>
              </a:rPr>
              <a:t>Наиболее высокая точность прогноза достигается, при поддержании правильного баланса между разнообразием используемой модели и объёмом обучающих данных</a:t>
            </a:r>
          </a:p>
          <a:p>
            <a:pPr>
              <a:lnSpc>
                <a:spcPct val="150000"/>
              </a:lnSpc>
              <a:buNone/>
            </a:pPr>
            <a:endParaRPr lang="ru-RU" sz="2600" b="1" dirty="0" smtClean="0"/>
          </a:p>
          <a:p>
            <a:pPr>
              <a:lnSpc>
                <a:spcPct val="150000"/>
              </a:lnSpc>
              <a:buNone/>
            </a:pPr>
            <a:endParaRPr lang="ru-RU" sz="2600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Методы регрессии, основанные на регуляризации по Тихонову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Использование стандартного варианта метода наименьших квадратов ведёт к увеличению неустойчивости обучения при увеличении числа</a:t>
            </a:r>
            <a:r>
              <a:rPr lang="en-US" sz="2400" dirty="0" smtClean="0">
                <a:solidFill>
                  <a:srgbClr val="7030A0"/>
                </a:solidFill>
              </a:rPr>
              <a:t>     </a:t>
            </a:r>
            <a:r>
              <a:rPr lang="ru-RU" sz="2400" dirty="0" smtClean="0">
                <a:solidFill>
                  <a:srgbClr val="7030A0"/>
                </a:solidFill>
              </a:rPr>
              <a:t>переменных при ограниченном размере обучающей выборки      . Небольшое изменение векторных описаний объектов      приводит к значительному изменению оценок регрессионных параметров                     . Подобные изменения оценок                       ведёт к возрастанию вариационной компоненты          и следовательно к увеличению всей обобщённой ошибки.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2771800" y="2852936"/>
          <a:ext cx="376238" cy="323850"/>
        </p:xfrm>
        <a:graphic>
          <a:graphicData uri="http://schemas.openxmlformats.org/presentationml/2006/ole">
            <p:oleObj spid="_x0000_s140290" name="Equation" r:id="rId3" imgW="203040" imgH="177480" progId="Equation.DSMT4">
              <p:embed/>
            </p:oleObj>
          </a:graphicData>
        </a:graphic>
      </p:graphicFrame>
      <p:graphicFrame>
        <p:nvGraphicFramePr>
          <p:cNvPr id="140291" name="Object 3"/>
          <p:cNvGraphicFramePr>
            <a:graphicFrameLocks noChangeAspect="1"/>
          </p:cNvGraphicFramePr>
          <p:nvPr/>
        </p:nvGraphicFramePr>
        <p:xfrm>
          <a:off x="3275856" y="3284984"/>
          <a:ext cx="330200" cy="485775"/>
        </p:xfrm>
        <a:graphic>
          <a:graphicData uri="http://schemas.openxmlformats.org/presentationml/2006/ole">
            <p:oleObj spid="_x0000_s140291" name="Equation" r:id="rId4" imgW="177480" imgH="266400" progId="Equation.DSMT4">
              <p:embed/>
            </p:oleObj>
          </a:graphicData>
        </a:graphic>
      </p:graphicFrame>
      <p:graphicFrame>
        <p:nvGraphicFramePr>
          <p:cNvPr id="140292" name="Object 4"/>
          <p:cNvGraphicFramePr>
            <a:graphicFrameLocks noChangeAspect="1"/>
          </p:cNvGraphicFramePr>
          <p:nvPr/>
        </p:nvGraphicFramePr>
        <p:xfrm>
          <a:off x="2987824" y="3861048"/>
          <a:ext cx="330200" cy="485775"/>
        </p:xfrm>
        <a:graphic>
          <a:graphicData uri="http://schemas.openxmlformats.org/presentationml/2006/ole">
            <p:oleObj spid="_x0000_s140292" name="Equation" r:id="rId5" imgW="177480" imgH="266400" progId="Equation.DSMT4">
              <p:embed/>
            </p:oleObj>
          </a:graphicData>
        </a:graphic>
      </p:graphicFrame>
      <p:graphicFrame>
        <p:nvGraphicFramePr>
          <p:cNvPr id="140293" name="Object 5"/>
          <p:cNvGraphicFramePr>
            <a:graphicFrameLocks noChangeAspect="1"/>
          </p:cNvGraphicFramePr>
          <p:nvPr/>
        </p:nvGraphicFramePr>
        <p:xfrm>
          <a:off x="5220072" y="4509120"/>
          <a:ext cx="1249363" cy="439737"/>
        </p:xfrm>
        <a:graphic>
          <a:graphicData uri="http://schemas.openxmlformats.org/presentationml/2006/ole">
            <p:oleObj spid="_x0000_s140293" name="Equation" r:id="rId6" imgW="672840" imgH="241200" progId="Equation.DSMT4">
              <p:embed/>
            </p:oleObj>
          </a:graphicData>
        </a:graphic>
      </p:graphicFrame>
      <p:graphicFrame>
        <p:nvGraphicFramePr>
          <p:cNvPr id="140294" name="Object 6"/>
          <p:cNvGraphicFramePr>
            <a:graphicFrameLocks noChangeAspect="1"/>
          </p:cNvGraphicFramePr>
          <p:nvPr/>
        </p:nvGraphicFramePr>
        <p:xfrm>
          <a:off x="3059832" y="5013176"/>
          <a:ext cx="1249362" cy="439737"/>
        </p:xfrm>
        <a:graphic>
          <a:graphicData uri="http://schemas.openxmlformats.org/presentationml/2006/ole">
            <p:oleObj spid="_x0000_s140294" name="Equation" r:id="rId7" imgW="672840" imgH="241200" progId="Equation.DSMT4">
              <p:embed/>
            </p:oleObj>
          </a:graphicData>
        </a:graphic>
      </p:graphicFrame>
      <p:graphicFrame>
        <p:nvGraphicFramePr>
          <p:cNvPr id="140297" name="Object 9"/>
          <p:cNvGraphicFramePr>
            <a:graphicFrameLocks noChangeAspect="1"/>
          </p:cNvGraphicFramePr>
          <p:nvPr/>
        </p:nvGraphicFramePr>
        <p:xfrm>
          <a:off x="4283968" y="5589240"/>
          <a:ext cx="446087" cy="441325"/>
        </p:xfrm>
        <a:graphic>
          <a:graphicData uri="http://schemas.openxmlformats.org/presentationml/2006/ole">
            <p:oleObj spid="_x0000_s140297" name="Equation" r:id="rId8" imgW="241200" imgH="2412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Методы регрессии, основанные на регуляризации по Тихонову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Неустойчивость обучения ещё более возрастает при наличии явления </a:t>
            </a:r>
            <a:r>
              <a:rPr lang="ru-RU" sz="2400" dirty="0" err="1" smtClean="0">
                <a:solidFill>
                  <a:srgbClr val="7030A0"/>
                </a:solidFill>
              </a:rPr>
              <a:t>мультиколлинеарности</a:t>
            </a:r>
            <a:r>
              <a:rPr lang="ru-RU" sz="2400" dirty="0" smtClean="0">
                <a:solidFill>
                  <a:srgbClr val="7030A0"/>
                </a:solidFill>
              </a:rPr>
              <a:t>.  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Одним из возможных способов борьбы с неустойчивостью является  использование  методов регуляризации.  На первом этапе переходим от исходных переменных                    к стандартизированным                     , где  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а также  от         к  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141316" name="Object 4"/>
          <p:cNvGraphicFramePr>
            <a:graphicFrameLocks noChangeAspect="1"/>
          </p:cNvGraphicFramePr>
          <p:nvPr/>
        </p:nvGraphicFramePr>
        <p:xfrm>
          <a:off x="6156176" y="3861048"/>
          <a:ext cx="1343025" cy="439737"/>
        </p:xfrm>
        <a:graphic>
          <a:graphicData uri="http://schemas.openxmlformats.org/presentationml/2006/ole">
            <p:oleObj spid="_x0000_s141316" name="Equation" r:id="rId3" imgW="723600" imgH="241200" progId="Equation.DSMT4">
              <p:embed/>
            </p:oleObj>
          </a:graphicData>
        </a:graphic>
      </p:graphicFrame>
      <p:graphicFrame>
        <p:nvGraphicFramePr>
          <p:cNvPr id="141317" name="Object 5"/>
          <p:cNvGraphicFramePr>
            <a:graphicFrameLocks noChangeAspect="1"/>
          </p:cNvGraphicFramePr>
          <p:nvPr/>
        </p:nvGraphicFramePr>
        <p:xfrm>
          <a:off x="3541713" y="4341813"/>
          <a:ext cx="1389062" cy="487362"/>
        </p:xfrm>
        <a:graphic>
          <a:graphicData uri="http://schemas.openxmlformats.org/presentationml/2006/ole">
            <p:oleObj spid="_x0000_s141317" name="Equation" r:id="rId4" imgW="749160" imgH="266400" progId="Equation.DSMT4">
              <p:embed/>
            </p:oleObj>
          </a:graphicData>
        </a:graphic>
      </p:graphicFrame>
      <p:graphicFrame>
        <p:nvGraphicFramePr>
          <p:cNvPr id="141319" name="Object 7"/>
          <p:cNvGraphicFramePr>
            <a:graphicFrameLocks noChangeAspect="1"/>
          </p:cNvGraphicFramePr>
          <p:nvPr/>
        </p:nvGraphicFramePr>
        <p:xfrm>
          <a:off x="611560" y="4869160"/>
          <a:ext cx="6921501" cy="1044575"/>
        </p:xfrm>
        <a:graphic>
          <a:graphicData uri="http://schemas.openxmlformats.org/presentationml/2006/ole">
            <p:oleObj spid="_x0000_s141319" name="Equation" r:id="rId5" imgW="3733560" imgH="571320" progId="Equation.DSMT4">
              <p:embed/>
            </p:oleObj>
          </a:graphicData>
        </a:graphic>
      </p:graphicFrame>
      <p:graphicFrame>
        <p:nvGraphicFramePr>
          <p:cNvPr id="141320" name="Object 8"/>
          <p:cNvGraphicFramePr>
            <a:graphicFrameLocks noChangeAspect="1"/>
          </p:cNvGraphicFramePr>
          <p:nvPr/>
        </p:nvGraphicFramePr>
        <p:xfrm>
          <a:off x="1763688" y="6165304"/>
          <a:ext cx="282575" cy="323850"/>
        </p:xfrm>
        <a:graphic>
          <a:graphicData uri="http://schemas.openxmlformats.org/presentationml/2006/ole">
            <p:oleObj spid="_x0000_s141320" name="Equation" r:id="rId6" imgW="152280" imgH="177480" progId="Equation.DSMT4">
              <p:embed/>
            </p:oleObj>
          </a:graphicData>
        </a:graphic>
      </p:graphicFrame>
      <p:graphicFrame>
        <p:nvGraphicFramePr>
          <p:cNvPr id="141321" name="Object 9"/>
          <p:cNvGraphicFramePr>
            <a:graphicFrameLocks noChangeAspect="1"/>
          </p:cNvGraphicFramePr>
          <p:nvPr/>
        </p:nvGraphicFramePr>
        <p:xfrm>
          <a:off x="2699792" y="5910262"/>
          <a:ext cx="2166938" cy="947738"/>
        </p:xfrm>
        <a:graphic>
          <a:graphicData uri="http://schemas.openxmlformats.org/presentationml/2006/ole">
            <p:oleObj spid="_x0000_s141321" name="Equation" r:id="rId7" imgW="1168200" imgH="52056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Методы регрессии, основанные на регуляризации по Тихонову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От стандартного функционала метода наименьших квадратов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переходим к </a:t>
            </a:r>
            <a:r>
              <a:rPr lang="ru-RU" sz="2400" dirty="0" err="1" smtClean="0">
                <a:solidFill>
                  <a:srgbClr val="7030A0"/>
                </a:solidFill>
              </a:rPr>
              <a:t>регуляризованному</a:t>
            </a:r>
            <a:r>
              <a:rPr lang="ru-RU" sz="2400" dirty="0" smtClean="0">
                <a:solidFill>
                  <a:srgbClr val="7030A0"/>
                </a:solidFill>
              </a:rPr>
              <a:t> функционалу , соответствующему методу гребневая регрессия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1907704" y="2924944"/>
          <a:ext cx="4787900" cy="889000"/>
        </p:xfrm>
        <a:graphic>
          <a:graphicData uri="http://schemas.openxmlformats.org/presentationml/2006/ole">
            <p:oleObj spid="_x0000_s143362" name="Equation" r:id="rId3" imgW="2755800" imgH="520560" progId="Equation.DSMT4">
              <p:embed/>
            </p:oleObj>
          </a:graphicData>
        </a:graphic>
      </p:graphicFrame>
      <p:graphicFrame>
        <p:nvGraphicFramePr>
          <p:cNvPr id="143363" name="Object 3"/>
          <p:cNvGraphicFramePr>
            <a:graphicFrameLocks noChangeAspect="1"/>
          </p:cNvGraphicFramePr>
          <p:nvPr/>
        </p:nvGraphicFramePr>
        <p:xfrm>
          <a:off x="1115616" y="5373216"/>
          <a:ext cx="6043613" cy="889000"/>
        </p:xfrm>
        <a:graphic>
          <a:graphicData uri="http://schemas.openxmlformats.org/presentationml/2006/ole">
            <p:oleObj spid="_x0000_s143363" name="Equation" r:id="rId4" imgW="3479760" imgH="52056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Линейная регрессия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Предположим взаимосвязь между  величиной         и переменными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описывается выражением ,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Где ошибка                    распределена нормально, При </a:t>
            </a:r>
            <a:r>
              <a:rPr lang="en-US" sz="2400" dirty="0" smtClean="0">
                <a:solidFill>
                  <a:srgbClr val="7030A0"/>
                </a:solidFill>
              </a:rPr>
              <a:t>‘</a:t>
            </a:r>
            <a:r>
              <a:rPr lang="ru-RU" sz="2400" dirty="0" smtClean="0">
                <a:solidFill>
                  <a:srgbClr val="7030A0"/>
                </a:solidFill>
              </a:rPr>
              <a:t>этом  дисперсия ошибки        не зависит от                      , а математическое ожидание ошибки  равно    </a:t>
            </a:r>
            <a:r>
              <a:rPr lang="en-US" sz="2400" dirty="0" smtClean="0">
                <a:solidFill>
                  <a:srgbClr val="7030A0"/>
                </a:solidFill>
              </a:rPr>
              <a:t>   </a:t>
            </a:r>
            <a:r>
              <a:rPr lang="ru-RU" sz="2400" dirty="0" smtClean="0">
                <a:solidFill>
                  <a:srgbClr val="7030A0"/>
                </a:solidFill>
              </a:rPr>
              <a:t> при произвольных значениях   прогностических переменных</a:t>
            </a:r>
            <a:r>
              <a:rPr lang="en-US" sz="2400" dirty="0" smtClean="0">
                <a:solidFill>
                  <a:srgbClr val="7030A0"/>
                </a:solidFill>
              </a:rPr>
              <a:t>:</a:t>
            </a: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</a:t>
            </a:r>
          </a:p>
          <a:p>
            <a:pPr>
              <a:lnSpc>
                <a:spcPct val="150000"/>
              </a:lnSpc>
            </a:pPr>
            <a:endParaRPr lang="ru-RU" sz="2400" dirty="0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300192" y="1772816"/>
          <a:ext cx="282575" cy="325438"/>
        </p:xfrm>
        <a:graphic>
          <a:graphicData uri="http://schemas.openxmlformats.org/presentationml/2006/ole">
            <p:oleObj spid="_x0000_s87042" name="Equation" r:id="rId3" imgW="152280" imgH="177480" progId="Equation.DSMT4">
              <p:embed/>
            </p:oleObj>
          </a:graphicData>
        </a:graphic>
      </p:graphicFrame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3203848" y="2060848"/>
          <a:ext cx="1276350" cy="411163"/>
        </p:xfrm>
        <a:graphic>
          <a:graphicData uri="http://schemas.openxmlformats.org/presentationml/2006/ole">
            <p:oleObj spid="_x0000_s87044" name="Equation" r:id="rId4" imgW="736560" imgH="241200" progId="Equation.DSMT4">
              <p:embed/>
            </p:oleObj>
          </a:graphicData>
        </a:graphic>
      </p:graphicFrame>
      <p:graphicFrame>
        <p:nvGraphicFramePr>
          <p:cNvPr id="87045" name="Object 5"/>
          <p:cNvGraphicFramePr>
            <a:graphicFrameLocks noChangeAspect="1"/>
          </p:cNvGraphicFramePr>
          <p:nvPr/>
        </p:nvGraphicFramePr>
        <p:xfrm>
          <a:off x="755576" y="3140968"/>
          <a:ext cx="5213350" cy="411162"/>
        </p:xfrm>
        <a:graphic>
          <a:graphicData uri="http://schemas.openxmlformats.org/presentationml/2006/ole">
            <p:oleObj spid="_x0000_s87045" name="Equation" r:id="rId5" imgW="3009600" imgH="241200" progId="Equation.DSMT4">
              <p:embed/>
            </p:oleObj>
          </a:graphicData>
        </a:graphic>
      </p:graphicFrame>
      <p:graphicFrame>
        <p:nvGraphicFramePr>
          <p:cNvPr id="87046" name="Object 6"/>
          <p:cNvGraphicFramePr>
            <a:graphicFrameLocks noChangeAspect="1"/>
          </p:cNvGraphicFramePr>
          <p:nvPr/>
        </p:nvGraphicFramePr>
        <p:xfrm>
          <a:off x="2339752" y="3573016"/>
          <a:ext cx="373063" cy="411162"/>
        </p:xfrm>
        <a:graphic>
          <a:graphicData uri="http://schemas.openxmlformats.org/presentationml/2006/ole">
            <p:oleObj spid="_x0000_s87046" name="Equation" r:id="rId6" imgW="215640" imgH="241200" progId="Equation.DSMT4">
              <p:embed/>
            </p:oleObj>
          </a:graphicData>
        </a:graphic>
      </p:graphicFrame>
      <p:graphicFrame>
        <p:nvGraphicFramePr>
          <p:cNvPr id="87047" name="Object 7"/>
          <p:cNvGraphicFramePr>
            <a:graphicFrameLocks noChangeAspect="1"/>
          </p:cNvGraphicFramePr>
          <p:nvPr/>
        </p:nvGraphicFramePr>
        <p:xfrm>
          <a:off x="6228184" y="4437112"/>
          <a:ext cx="288032" cy="422724"/>
        </p:xfrm>
        <a:graphic>
          <a:graphicData uri="http://schemas.openxmlformats.org/presentationml/2006/ole">
            <p:oleObj spid="_x0000_s87047" name="Equation" r:id="rId7" imgW="126720" imgH="190440" progId="Equation.DSMT4">
              <p:embed/>
            </p:oleObj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1403648" y="5517232"/>
          <a:ext cx="5002213" cy="454025"/>
        </p:xfrm>
        <a:graphic>
          <a:graphicData uri="http://schemas.openxmlformats.org/presentationml/2006/ole">
            <p:oleObj spid="_x0000_s87048" name="Equation" r:id="rId8" imgW="2895480" imgH="266400" progId="Equation.DSMT4">
              <p:embed/>
            </p:oleObj>
          </a:graphicData>
        </a:graphic>
      </p:graphicFrame>
      <p:graphicFrame>
        <p:nvGraphicFramePr>
          <p:cNvPr id="87049" name="Object 9"/>
          <p:cNvGraphicFramePr>
            <a:graphicFrameLocks noChangeAspect="1"/>
          </p:cNvGraphicFramePr>
          <p:nvPr/>
        </p:nvGraphicFramePr>
        <p:xfrm>
          <a:off x="3275856" y="4005064"/>
          <a:ext cx="396875" cy="388937"/>
        </p:xfrm>
        <a:graphic>
          <a:graphicData uri="http://schemas.openxmlformats.org/presentationml/2006/ole">
            <p:oleObj spid="_x0000_s87049" name="Equation" r:id="rId9" imgW="228600" imgH="228600" progId="Equation.DSMT4">
              <p:embed/>
            </p:oleObj>
          </a:graphicData>
        </a:graphic>
      </p:graphicFrame>
      <p:graphicFrame>
        <p:nvGraphicFramePr>
          <p:cNvPr id="87050" name="Object 10"/>
          <p:cNvGraphicFramePr>
            <a:graphicFrameLocks noChangeAspect="1"/>
          </p:cNvGraphicFramePr>
          <p:nvPr/>
        </p:nvGraphicFramePr>
        <p:xfrm>
          <a:off x="5580112" y="4077072"/>
          <a:ext cx="1276350" cy="411163"/>
        </p:xfrm>
        <a:graphic>
          <a:graphicData uri="http://schemas.openxmlformats.org/presentationml/2006/ole">
            <p:oleObj spid="_x0000_s87050" name="Equation" r:id="rId10" imgW="736560" imgH="241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Методы регрессии, основанные на регуляризации по Тихонову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429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Слагаемое              , где      - положительный вещественный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параметр,  носит название штрафной функции или просто штрафа .Необходимым условием минимума      функционала                                является выполнение системы из          уравнений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                                                   (5)</a:t>
            </a:r>
          </a:p>
          <a:p>
            <a:pPr>
              <a:lnSpc>
                <a:spcPct val="150000"/>
              </a:lnSpc>
              <a:buNone/>
            </a:pP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2051720" y="1556792"/>
          <a:ext cx="949325" cy="846137"/>
        </p:xfrm>
        <a:graphic>
          <a:graphicData uri="http://schemas.openxmlformats.org/presentationml/2006/ole">
            <p:oleObj spid="_x0000_s142338" name="Equation" r:id="rId3" imgW="545760" imgH="495000" progId="Equation.DSMT4">
              <p:embed/>
            </p:oleObj>
          </a:graphicData>
        </a:graphic>
      </p:graphicFrame>
      <p:graphicFrame>
        <p:nvGraphicFramePr>
          <p:cNvPr id="142339" name="Object 3"/>
          <p:cNvGraphicFramePr>
            <a:graphicFrameLocks noChangeAspect="1"/>
          </p:cNvGraphicFramePr>
          <p:nvPr/>
        </p:nvGraphicFramePr>
        <p:xfrm>
          <a:off x="3635896" y="1844824"/>
          <a:ext cx="242887" cy="303213"/>
        </p:xfrm>
        <a:graphic>
          <a:graphicData uri="http://schemas.openxmlformats.org/presentationml/2006/ole">
            <p:oleObj spid="_x0000_s142339" name="Equation" r:id="rId4" imgW="139680" imgH="177480" progId="Equation.DSMT4">
              <p:embed/>
            </p:oleObj>
          </a:graphicData>
        </a:graphic>
      </p:graphicFrame>
      <p:graphicFrame>
        <p:nvGraphicFramePr>
          <p:cNvPr id="142340" name="Object 4"/>
          <p:cNvGraphicFramePr>
            <a:graphicFrameLocks noChangeAspect="1"/>
          </p:cNvGraphicFramePr>
          <p:nvPr/>
        </p:nvGraphicFramePr>
        <p:xfrm>
          <a:off x="2843808" y="3356992"/>
          <a:ext cx="2073275" cy="455613"/>
        </p:xfrm>
        <a:graphic>
          <a:graphicData uri="http://schemas.openxmlformats.org/presentationml/2006/ole">
            <p:oleObj spid="_x0000_s142340" name="Equation" r:id="rId5" imgW="1193760" imgH="266400" progId="Equation.DSMT4">
              <p:embed/>
            </p:oleObj>
          </a:graphicData>
        </a:graphic>
      </p:graphicFrame>
      <p:graphicFrame>
        <p:nvGraphicFramePr>
          <p:cNvPr id="142341" name="Object 5"/>
          <p:cNvGraphicFramePr>
            <a:graphicFrameLocks noChangeAspect="1"/>
          </p:cNvGraphicFramePr>
          <p:nvPr/>
        </p:nvGraphicFramePr>
        <p:xfrm>
          <a:off x="906463" y="4557713"/>
          <a:ext cx="6883400" cy="2300287"/>
        </p:xfrm>
        <a:graphic>
          <a:graphicData uri="http://schemas.openxmlformats.org/presentationml/2006/ole">
            <p:oleObj spid="_x0000_s142341" name="Equation" r:id="rId6" imgW="3962160" imgH="13460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Методы регрессии, основанные на регуляризации по Тихонову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Таким образом вектор оценок </a:t>
            </a:r>
            <a:r>
              <a:rPr lang="ru-RU" sz="2400" dirty="0" err="1" smtClean="0">
                <a:solidFill>
                  <a:srgbClr val="7030A0"/>
                </a:solidFill>
              </a:rPr>
              <a:t>егрессионных</a:t>
            </a:r>
            <a:r>
              <a:rPr lang="ru-RU" sz="2400" dirty="0" smtClean="0">
                <a:solidFill>
                  <a:srgbClr val="7030A0"/>
                </a:solidFill>
              </a:rPr>
              <a:t> коэффициентов в методе гребневая регрессия                            является решением системы (5).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В    матричной форме система (5) может быть записана в виде              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или в виде 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2124075" y="4570413"/>
          <a:ext cx="3840163" cy="477837"/>
        </p:xfrm>
        <a:graphic>
          <a:graphicData uri="http://schemas.openxmlformats.org/presentationml/2006/ole">
            <p:oleObj spid="_x0000_s144386" name="Equation" r:id="rId3" imgW="2209680" imgH="279360" progId="Equation.DSMT4">
              <p:embed/>
            </p:oleObj>
          </a:graphicData>
        </a:graphic>
      </p:graphicFrame>
      <p:graphicFrame>
        <p:nvGraphicFramePr>
          <p:cNvPr id="144388" name="Object 4"/>
          <p:cNvGraphicFramePr>
            <a:graphicFrameLocks noChangeAspect="1"/>
          </p:cNvGraphicFramePr>
          <p:nvPr/>
        </p:nvGraphicFramePr>
        <p:xfrm>
          <a:off x="4788024" y="2204864"/>
          <a:ext cx="1852612" cy="477838"/>
        </p:xfrm>
        <a:graphic>
          <a:graphicData uri="http://schemas.openxmlformats.org/presentationml/2006/ole">
            <p:oleObj spid="_x0000_s144388" name="Equation" r:id="rId4" imgW="1066680" imgH="279360" progId="Equation.DSMT4">
              <p:embed/>
            </p:oleObj>
          </a:graphicData>
        </a:graphic>
      </p:graphicFrame>
      <p:graphicFrame>
        <p:nvGraphicFramePr>
          <p:cNvPr id="144389" name="Object 5"/>
          <p:cNvGraphicFramePr>
            <a:graphicFrameLocks noChangeAspect="1"/>
          </p:cNvGraphicFramePr>
          <p:nvPr/>
        </p:nvGraphicFramePr>
        <p:xfrm>
          <a:off x="2106613" y="5876925"/>
          <a:ext cx="3730625" cy="477838"/>
        </p:xfrm>
        <a:graphic>
          <a:graphicData uri="http://schemas.openxmlformats.org/presentationml/2006/ole">
            <p:oleObj spid="_x0000_s144389" name="Equation" r:id="rId5" imgW="2145960" imgH="27936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Методы регрессии, основанные на регуляризации по Тихонову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Отметим, что </a:t>
            </a:r>
            <a:r>
              <a:rPr lang="ru-RU" sz="2400" dirty="0" err="1" smtClean="0">
                <a:solidFill>
                  <a:srgbClr val="7030A0"/>
                </a:solidFill>
              </a:rPr>
              <a:t>прооизведение</a:t>
            </a:r>
            <a:r>
              <a:rPr lang="ru-RU" sz="2400" dirty="0" smtClean="0">
                <a:solidFill>
                  <a:srgbClr val="7030A0"/>
                </a:solidFill>
              </a:rPr>
              <a:t>              представляет собой симметрическую неотрицательно определённую матрицу.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Матрица                           также является симметрической матрицей. Каждому собственному значению             матрицы                  соответствует собственное значение матрицы                             -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=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Таким образом минимальное собственное значение матрицы  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удовлетворяет  неравенству 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3923928" y="1772816"/>
          <a:ext cx="969963" cy="455613"/>
        </p:xfrm>
        <a:graphic>
          <a:graphicData uri="http://schemas.openxmlformats.org/presentationml/2006/ole">
            <p:oleObj spid="_x0000_s145410" name="Equation" r:id="rId3" imgW="558720" imgH="266400" progId="Equation.DSMT4">
              <p:embed/>
            </p:oleObj>
          </a:graphicData>
        </a:graphic>
      </p:graphicFrame>
      <p:graphicFrame>
        <p:nvGraphicFramePr>
          <p:cNvPr id="145411" name="Object 3"/>
          <p:cNvGraphicFramePr>
            <a:graphicFrameLocks noChangeAspect="1"/>
          </p:cNvGraphicFramePr>
          <p:nvPr/>
        </p:nvGraphicFramePr>
        <p:xfrm>
          <a:off x="1475656" y="2852936"/>
          <a:ext cx="1743075" cy="457200"/>
        </p:xfrm>
        <a:graphic>
          <a:graphicData uri="http://schemas.openxmlformats.org/presentationml/2006/ole">
            <p:oleObj spid="_x0000_s145411" name="Equation" r:id="rId4" imgW="1002960" imgH="266400" progId="Equation.DSMT4">
              <p:embed/>
            </p:oleObj>
          </a:graphicData>
        </a:graphic>
      </p:graphicFrame>
      <p:graphicFrame>
        <p:nvGraphicFramePr>
          <p:cNvPr id="145412" name="Object 4"/>
          <p:cNvGraphicFramePr>
            <a:graphicFrameLocks noChangeAspect="1"/>
          </p:cNvGraphicFramePr>
          <p:nvPr/>
        </p:nvGraphicFramePr>
        <p:xfrm>
          <a:off x="5148064" y="3429000"/>
          <a:ext cx="287337" cy="411162"/>
        </p:xfrm>
        <a:graphic>
          <a:graphicData uri="http://schemas.openxmlformats.org/presentationml/2006/ole">
            <p:oleObj spid="_x0000_s145412" name="Equation" r:id="rId5" imgW="164880" imgH="241200" progId="Equation.DSMT4">
              <p:embed/>
            </p:oleObj>
          </a:graphicData>
        </a:graphic>
      </p:graphicFrame>
      <p:graphicFrame>
        <p:nvGraphicFramePr>
          <p:cNvPr id="145413" name="Object 5"/>
          <p:cNvGraphicFramePr>
            <a:graphicFrameLocks noChangeAspect="1"/>
          </p:cNvGraphicFramePr>
          <p:nvPr/>
        </p:nvGraphicFramePr>
        <p:xfrm>
          <a:off x="7380312" y="3429000"/>
          <a:ext cx="969962" cy="455612"/>
        </p:xfrm>
        <a:graphic>
          <a:graphicData uri="http://schemas.openxmlformats.org/presentationml/2006/ole">
            <p:oleObj spid="_x0000_s145413" name="Equation" r:id="rId6" imgW="558720" imgH="266400" progId="Equation.DSMT4">
              <p:embed/>
            </p:oleObj>
          </a:graphicData>
        </a:graphic>
      </p:graphicFrame>
      <p:graphicFrame>
        <p:nvGraphicFramePr>
          <p:cNvPr id="145414" name="Object 6"/>
          <p:cNvGraphicFramePr>
            <a:graphicFrameLocks noChangeAspect="1"/>
          </p:cNvGraphicFramePr>
          <p:nvPr/>
        </p:nvGraphicFramePr>
        <p:xfrm>
          <a:off x="6732240" y="3933056"/>
          <a:ext cx="1743075" cy="457200"/>
        </p:xfrm>
        <a:graphic>
          <a:graphicData uri="http://schemas.openxmlformats.org/presentationml/2006/ole">
            <p:oleObj spid="_x0000_s145414" name="Equation" r:id="rId7" imgW="1002960" imgH="266400" progId="Equation.DSMT4">
              <p:embed/>
            </p:oleObj>
          </a:graphicData>
        </a:graphic>
      </p:graphicFrame>
      <p:graphicFrame>
        <p:nvGraphicFramePr>
          <p:cNvPr id="145415" name="Object 7"/>
          <p:cNvGraphicFramePr>
            <a:graphicFrameLocks noChangeAspect="1"/>
          </p:cNvGraphicFramePr>
          <p:nvPr/>
        </p:nvGraphicFramePr>
        <p:xfrm>
          <a:off x="467544" y="4581128"/>
          <a:ext cx="773113" cy="411162"/>
        </p:xfrm>
        <a:graphic>
          <a:graphicData uri="http://schemas.openxmlformats.org/presentationml/2006/ole">
            <p:oleObj spid="_x0000_s145415" name="Equation" r:id="rId8" imgW="444240" imgH="241200" progId="Equation.DSMT4">
              <p:embed/>
            </p:oleObj>
          </a:graphicData>
        </a:graphic>
      </p:graphicFrame>
      <p:graphicFrame>
        <p:nvGraphicFramePr>
          <p:cNvPr id="145416" name="Object 8"/>
          <p:cNvGraphicFramePr>
            <a:graphicFrameLocks noChangeAspect="1"/>
          </p:cNvGraphicFramePr>
          <p:nvPr/>
        </p:nvGraphicFramePr>
        <p:xfrm>
          <a:off x="395536" y="5877272"/>
          <a:ext cx="1743075" cy="457200"/>
        </p:xfrm>
        <a:graphic>
          <a:graphicData uri="http://schemas.openxmlformats.org/presentationml/2006/ole">
            <p:oleObj spid="_x0000_s145416" name="Equation" r:id="rId9" imgW="1002960" imgH="266400" progId="Equation.DSMT4">
              <p:embed/>
            </p:oleObj>
          </a:graphicData>
        </a:graphic>
      </p:graphicFrame>
      <p:graphicFrame>
        <p:nvGraphicFramePr>
          <p:cNvPr id="145417" name="Object 9"/>
          <p:cNvGraphicFramePr>
            <a:graphicFrameLocks noChangeAspect="1"/>
          </p:cNvGraphicFramePr>
          <p:nvPr/>
        </p:nvGraphicFramePr>
        <p:xfrm>
          <a:off x="6396038" y="5805488"/>
          <a:ext cx="1016000" cy="411162"/>
        </p:xfrm>
        <a:graphic>
          <a:graphicData uri="http://schemas.openxmlformats.org/presentationml/2006/ole">
            <p:oleObj spid="_x0000_s145417" name="Equation" r:id="rId10" imgW="583920" imgH="2412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Методы регрессии, основанные на регуляризации по Тихонову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Откуда следует, что  всегда                                     ,  а обратная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матрица                                всегда существует.</a:t>
            </a:r>
          </a:p>
          <a:p>
            <a:pPr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Большая величина                                 приводит к относительно небольшим изменениям оценок регрессионных коэффициентов при небольших изменениях  в обучающих  выборках.        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211960" y="1628800"/>
          <a:ext cx="2581275" cy="457200"/>
        </p:xfrm>
        <a:graphic>
          <a:graphicData uri="http://schemas.openxmlformats.org/presentationml/2006/ole">
            <p:oleObj spid="_x0000_s146434" name="Equation" r:id="rId3" imgW="1485720" imgH="266400" progId="Equation.DSMT4">
              <p:embed/>
            </p:oleObj>
          </a:graphicData>
        </a:graphic>
      </p:graphicFrame>
      <p:graphicFrame>
        <p:nvGraphicFramePr>
          <p:cNvPr id="146435" name="Object 3"/>
          <p:cNvGraphicFramePr>
            <a:graphicFrameLocks noChangeAspect="1"/>
          </p:cNvGraphicFramePr>
          <p:nvPr/>
        </p:nvGraphicFramePr>
        <p:xfrm>
          <a:off x="2051720" y="2492896"/>
          <a:ext cx="1919287" cy="457200"/>
        </p:xfrm>
        <a:graphic>
          <a:graphicData uri="http://schemas.openxmlformats.org/presentationml/2006/ole">
            <p:oleObj spid="_x0000_s146435" name="Equation" r:id="rId4" imgW="1104840" imgH="266400" progId="Equation.DSMT4">
              <p:embed/>
            </p:oleObj>
          </a:graphicData>
        </a:graphic>
      </p:graphicFrame>
      <p:graphicFrame>
        <p:nvGraphicFramePr>
          <p:cNvPr id="146436" name="Object 4"/>
          <p:cNvGraphicFramePr>
            <a:graphicFrameLocks noChangeAspect="1"/>
          </p:cNvGraphicFramePr>
          <p:nvPr/>
        </p:nvGraphicFramePr>
        <p:xfrm>
          <a:off x="3275856" y="3356992"/>
          <a:ext cx="2139950" cy="457200"/>
        </p:xfrm>
        <a:graphic>
          <a:graphicData uri="http://schemas.openxmlformats.org/presentationml/2006/ole">
            <p:oleObj spid="_x0000_s146436" name="Equation" r:id="rId5" imgW="1231560" imgH="2664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Методы регрессии, основанные на регуляризации по Тихонову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Наряду  с гребневой регрессией в последние годы получил распространение метод Лассо, основанный на минимизации функционала 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                                          ,  а также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метод   </a:t>
            </a:r>
            <a:r>
              <a:rPr lang="en-US" sz="2400" dirty="0" smtClean="0">
                <a:solidFill>
                  <a:srgbClr val="7030A0"/>
                </a:solidFill>
              </a:rPr>
              <a:t>elastic net</a:t>
            </a:r>
            <a:r>
              <a:rPr lang="ru-RU" sz="2400" dirty="0" smtClean="0">
                <a:solidFill>
                  <a:srgbClr val="7030A0"/>
                </a:solidFill>
              </a:rPr>
              <a:t>, основанный на минимизации функционала </a:t>
            </a:r>
          </a:p>
          <a:p>
            <a:pPr>
              <a:lnSpc>
                <a:spcPct val="150000"/>
              </a:lnSpc>
              <a:buNone/>
            </a:pP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251520" y="3284984"/>
          <a:ext cx="6505575" cy="889000"/>
        </p:xfrm>
        <a:graphic>
          <a:graphicData uri="http://schemas.openxmlformats.org/presentationml/2006/ole">
            <p:oleObj spid="_x0000_s147458" name="Equation" r:id="rId3" imgW="3746160" imgH="520560" progId="Equation.DSMT4">
              <p:embed/>
            </p:oleObj>
          </a:graphicData>
        </a:graphic>
      </p:graphicFrame>
      <p:graphicFrame>
        <p:nvGraphicFramePr>
          <p:cNvPr id="147459" name="Object 3"/>
          <p:cNvGraphicFramePr>
            <a:graphicFrameLocks noChangeAspect="1"/>
          </p:cNvGraphicFramePr>
          <p:nvPr/>
        </p:nvGraphicFramePr>
        <p:xfrm>
          <a:off x="251520" y="4653136"/>
          <a:ext cx="8247062" cy="889000"/>
        </p:xfrm>
        <a:graphic>
          <a:graphicData uri="http://schemas.openxmlformats.org/presentationml/2006/ole">
            <p:oleObj spid="_x0000_s147459" name="Equation" r:id="rId4" imgW="4749480" imgH="520560" progId="Equation.DSMT4">
              <p:embed/>
            </p:oleObj>
          </a:graphicData>
        </a:graphic>
      </p:graphicFrame>
      <p:graphicFrame>
        <p:nvGraphicFramePr>
          <p:cNvPr id="147460" name="Object 4"/>
          <p:cNvGraphicFramePr>
            <a:graphicFrameLocks noChangeAspect="1"/>
          </p:cNvGraphicFramePr>
          <p:nvPr/>
        </p:nvGraphicFramePr>
        <p:xfrm>
          <a:off x="251520" y="5805264"/>
          <a:ext cx="1103313" cy="368300"/>
        </p:xfrm>
        <a:graphic>
          <a:graphicData uri="http://schemas.openxmlformats.org/presentationml/2006/ole">
            <p:oleObj spid="_x0000_s147460" name="Equation" r:id="rId5" imgW="634680" imgH="21564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Линейная регрессия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7030A0"/>
                </a:solidFill>
              </a:rPr>
              <a:t>В этом случае метод МНК тождественен более общему статистическому методу оценивания параметров статистических распределений – Методу максимального правдоподобия (ММП).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</a:rPr>
              <a:t>Метод максимального правдоподобия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Предположим, что некоторое пространство событий,  с заданным на нём  вероятностной мерой          характеризуется переменными </a:t>
            </a:r>
          </a:p>
          <a:p>
            <a:pPr>
              <a:lnSpc>
                <a:spcPct val="150000"/>
              </a:lnSpc>
            </a:pPr>
            <a:endParaRPr lang="ru-RU" sz="2400" dirty="0" smtClean="0"/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 </a:t>
            </a:r>
            <a:endParaRPr lang="ru-RU" sz="2400" dirty="0"/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084168" y="5733256"/>
          <a:ext cx="1189038" cy="411163"/>
        </p:xfrm>
        <a:graphic>
          <a:graphicData uri="http://schemas.openxmlformats.org/presentationml/2006/ole">
            <p:oleObj spid="_x0000_s88066" name="Equation" r:id="rId3" imgW="685800" imgH="241200" progId="Equation.DSMT4">
              <p:embed/>
            </p:oleObj>
          </a:graphicData>
        </a:graphic>
      </p:graphicFrame>
      <p:graphicFrame>
        <p:nvGraphicFramePr>
          <p:cNvPr id="88068" name="Object 4"/>
          <p:cNvGraphicFramePr>
            <a:graphicFrameLocks noChangeAspect="1"/>
          </p:cNvGraphicFramePr>
          <p:nvPr/>
        </p:nvGraphicFramePr>
        <p:xfrm>
          <a:off x="6804248" y="5157192"/>
          <a:ext cx="285750" cy="303212"/>
        </p:xfrm>
        <a:graphic>
          <a:graphicData uri="http://schemas.openxmlformats.org/presentationml/2006/ole">
            <p:oleObj spid="_x0000_s88068" name="Equation" r:id="rId4" imgW="16488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  максимального правдоподобия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7030A0"/>
                </a:solidFill>
              </a:rPr>
              <a:t>Метод ММП позволяет восстанавливать плотность  распределения вероятностей по случайным выборкам, если общий вид. плотности вероятностного распределения известен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Пусть  плотность распределения             принадлежит семейству функций, задаваемому вектором параметров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, принимающем значения из множества 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5076056" y="3861048"/>
          <a:ext cx="285750" cy="303212"/>
        </p:xfrm>
        <a:graphic>
          <a:graphicData uri="http://schemas.openxmlformats.org/presentationml/2006/ole">
            <p:oleObj spid="_x0000_s89090" name="Equation" r:id="rId3" imgW="164880" imgH="177480" progId="Equation.DSMT4">
              <p:embed/>
            </p:oleObj>
          </a:graphicData>
        </a:graphic>
      </p:graphicFrame>
      <p:graphicFrame>
        <p:nvGraphicFramePr>
          <p:cNvPr id="89091" name="Object 3"/>
          <p:cNvGraphicFramePr>
            <a:graphicFrameLocks noChangeAspect="1"/>
          </p:cNvGraphicFramePr>
          <p:nvPr/>
        </p:nvGraphicFramePr>
        <p:xfrm>
          <a:off x="2016125" y="5661025"/>
          <a:ext cx="3714750" cy="454025"/>
        </p:xfrm>
        <a:graphic>
          <a:graphicData uri="http://schemas.openxmlformats.org/presentationml/2006/ole">
            <p:oleObj spid="_x0000_s89091" name="Equation" r:id="rId4" imgW="2145960" imgH="266400" progId="Equation.DSMT4">
              <p:embed/>
            </p:oleObj>
          </a:graphicData>
        </a:graphic>
      </p:graphicFrame>
      <p:graphicFrame>
        <p:nvGraphicFramePr>
          <p:cNvPr id="89092" name="Object 4"/>
          <p:cNvGraphicFramePr>
            <a:graphicFrameLocks noChangeAspect="1"/>
          </p:cNvGraphicFramePr>
          <p:nvPr/>
        </p:nvGraphicFramePr>
        <p:xfrm>
          <a:off x="827584" y="4941168"/>
          <a:ext cx="1274763" cy="411162"/>
        </p:xfrm>
        <a:graphic>
          <a:graphicData uri="http://schemas.openxmlformats.org/presentationml/2006/ole">
            <p:oleObj spid="_x0000_s89092" name="Equation" r:id="rId5" imgW="736560" imgH="241200" progId="Equation.DSMT4">
              <p:embed/>
            </p:oleObj>
          </a:graphicData>
        </a:graphic>
      </p:graphicFrame>
      <p:graphicFrame>
        <p:nvGraphicFramePr>
          <p:cNvPr id="89093" name="Object 5"/>
          <p:cNvGraphicFramePr>
            <a:graphicFrameLocks noChangeAspect="1"/>
          </p:cNvGraphicFramePr>
          <p:nvPr/>
        </p:nvGraphicFramePr>
        <p:xfrm>
          <a:off x="7596336" y="4941168"/>
          <a:ext cx="307975" cy="388938"/>
        </p:xfrm>
        <a:graphic>
          <a:graphicData uri="http://schemas.openxmlformats.org/presentationml/2006/ole">
            <p:oleObj spid="_x0000_s89093" name="Equation" r:id="rId6" imgW="17748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  максимального правдоподобия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Предположим, что у нас имеется случайная выборка объектов, описываемых векторами                           переменных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Напомним, что метод МП заключается в выборе в семействе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                                плотности, для которой достигает максимума  функция правдоподобия</a:t>
            </a:r>
          </a:p>
          <a:p>
            <a:pPr>
              <a:lnSpc>
                <a:spcPct val="150000"/>
              </a:lnSpc>
              <a:buNone/>
            </a:pPr>
            <a:endParaRPr lang="ru-RU" sz="2400" dirty="0" smtClean="0"/>
          </a:p>
          <a:p>
            <a:pPr>
              <a:lnSpc>
                <a:spcPct val="150000"/>
              </a:lnSpc>
              <a:buNone/>
            </a:pPr>
            <a:endParaRPr lang="ru-RU" sz="2400" dirty="0"/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5940152" y="2204864"/>
          <a:ext cx="1406525" cy="411163"/>
        </p:xfrm>
        <a:graphic>
          <a:graphicData uri="http://schemas.openxmlformats.org/presentationml/2006/ole">
            <p:oleObj spid="_x0000_s90114" name="Equation" r:id="rId3" imgW="812520" imgH="241200" progId="Equation.DSMT4">
              <p:embed/>
            </p:oleObj>
          </a:graphicData>
        </a:graphic>
      </p:graphicFrame>
      <p:graphicFrame>
        <p:nvGraphicFramePr>
          <p:cNvPr id="90116" name="Object 4"/>
          <p:cNvGraphicFramePr>
            <a:graphicFrameLocks noChangeAspect="1"/>
          </p:cNvGraphicFramePr>
          <p:nvPr/>
        </p:nvGraphicFramePr>
        <p:xfrm>
          <a:off x="2843808" y="2852936"/>
          <a:ext cx="1165225" cy="411163"/>
        </p:xfrm>
        <a:graphic>
          <a:graphicData uri="http://schemas.openxmlformats.org/presentationml/2006/ole">
            <p:oleObj spid="_x0000_s90116" name="Equation" r:id="rId4" imgW="672840" imgH="241200" progId="Equation.DSMT4">
              <p:embed/>
            </p:oleObj>
          </a:graphicData>
        </a:graphic>
      </p:graphicFrame>
      <p:graphicFrame>
        <p:nvGraphicFramePr>
          <p:cNvPr id="90118" name="Object 6"/>
          <p:cNvGraphicFramePr>
            <a:graphicFrameLocks noChangeAspect="1"/>
          </p:cNvGraphicFramePr>
          <p:nvPr/>
        </p:nvGraphicFramePr>
        <p:xfrm>
          <a:off x="539552" y="4509120"/>
          <a:ext cx="3716337" cy="454025"/>
        </p:xfrm>
        <a:graphic>
          <a:graphicData uri="http://schemas.openxmlformats.org/presentationml/2006/ole">
            <p:oleObj spid="_x0000_s90118" name="Equation" r:id="rId5" imgW="2145960" imgH="266400" progId="Equation.DSMT4">
              <p:embed/>
            </p:oleObj>
          </a:graphicData>
        </a:graphic>
      </p:graphicFrame>
      <p:graphicFrame>
        <p:nvGraphicFramePr>
          <p:cNvPr id="90119" name="Object 7"/>
          <p:cNvGraphicFramePr>
            <a:graphicFrameLocks noChangeAspect="1"/>
          </p:cNvGraphicFramePr>
          <p:nvPr/>
        </p:nvGraphicFramePr>
        <p:xfrm>
          <a:off x="1403648" y="5661248"/>
          <a:ext cx="3121025" cy="885825"/>
        </p:xfrm>
        <a:graphic>
          <a:graphicData uri="http://schemas.openxmlformats.org/presentationml/2006/ole">
            <p:oleObj spid="_x0000_s90119" name="Equation" r:id="rId6" imgW="1803240" imgH="520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Метод  максимального правдоподобия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Иными словами оценка         вектора параметров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                     вычисляется как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7030A0"/>
                </a:solidFill>
              </a:rPr>
              <a:t>Согласно модели (1) разность 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Подчиняется  нормальному распределению с нулевым математическим ожиданием и дисперсией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3995936" y="1700808"/>
          <a:ext cx="241300" cy="409575"/>
        </p:xfrm>
        <a:graphic>
          <a:graphicData uri="http://schemas.openxmlformats.org/presentationml/2006/ole">
            <p:oleObj spid="_x0000_s91138" name="Equation" r:id="rId3" imgW="139680" imgH="241200" progId="Equation.DSMT4">
              <p:embed/>
            </p:oleObj>
          </a:graphicData>
        </a:graphic>
      </p:graphicFrame>
      <p:graphicFrame>
        <p:nvGraphicFramePr>
          <p:cNvPr id="91139" name="Object 3"/>
          <p:cNvGraphicFramePr>
            <a:graphicFrameLocks noChangeAspect="1"/>
          </p:cNvGraphicFramePr>
          <p:nvPr/>
        </p:nvGraphicFramePr>
        <p:xfrm>
          <a:off x="251520" y="2348880"/>
          <a:ext cx="1712913" cy="409575"/>
        </p:xfrm>
        <a:graphic>
          <a:graphicData uri="http://schemas.openxmlformats.org/presentationml/2006/ole">
            <p:oleObj spid="_x0000_s91139" name="Equation" r:id="rId4" imgW="990360" imgH="241200" progId="Equation.DSMT4">
              <p:embed/>
            </p:oleObj>
          </a:graphicData>
        </a:graphic>
      </p:graphicFrame>
      <p:graphicFrame>
        <p:nvGraphicFramePr>
          <p:cNvPr id="91141" name="Object 5"/>
          <p:cNvGraphicFramePr>
            <a:graphicFrameLocks noChangeAspect="1"/>
          </p:cNvGraphicFramePr>
          <p:nvPr/>
        </p:nvGraphicFramePr>
        <p:xfrm>
          <a:off x="895350" y="2795588"/>
          <a:ext cx="4794250" cy="735012"/>
        </p:xfrm>
        <a:graphic>
          <a:graphicData uri="http://schemas.openxmlformats.org/presentationml/2006/ole">
            <p:oleObj spid="_x0000_s91141" name="Equation" r:id="rId5" imgW="2768400" imgH="431640" progId="Equation.DSMT4">
              <p:embed/>
            </p:oleObj>
          </a:graphicData>
        </a:graphic>
      </p:graphicFrame>
      <p:graphicFrame>
        <p:nvGraphicFramePr>
          <p:cNvPr id="91142" name="Object 6"/>
          <p:cNvGraphicFramePr>
            <a:graphicFrameLocks noChangeAspect="1"/>
          </p:cNvGraphicFramePr>
          <p:nvPr/>
        </p:nvGraphicFramePr>
        <p:xfrm>
          <a:off x="5580112" y="3573016"/>
          <a:ext cx="3189288" cy="411163"/>
        </p:xfrm>
        <a:graphic>
          <a:graphicData uri="http://schemas.openxmlformats.org/presentationml/2006/ole">
            <p:oleObj spid="_x0000_s91142" name="Equation" r:id="rId6" imgW="1841400" imgH="241200" progId="Equation.DSMT4">
              <p:embed/>
            </p:oleObj>
          </a:graphicData>
        </a:graphic>
      </p:graphicFrame>
      <p:graphicFrame>
        <p:nvGraphicFramePr>
          <p:cNvPr id="91143" name="Object 6"/>
          <p:cNvGraphicFramePr>
            <a:graphicFrameLocks noChangeAspect="1"/>
          </p:cNvGraphicFramePr>
          <p:nvPr/>
        </p:nvGraphicFramePr>
        <p:xfrm>
          <a:off x="7092280" y="4725144"/>
          <a:ext cx="395288" cy="388938"/>
        </p:xfrm>
        <a:graphic>
          <a:graphicData uri="http://schemas.openxmlformats.org/presentationml/2006/ole">
            <p:oleObj spid="_x0000_s91143" name="Equation" r:id="rId7" imgW="2286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Соответствие ММП и МНК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Плотность распределения в пространстве переменных 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7030A0"/>
                </a:solidFill>
              </a:rPr>
              <a:t>                  может быть восстановлена по обучающей выборке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путём максимизации функции правдоподобия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395536" y="2348880"/>
          <a:ext cx="1782763" cy="411162"/>
        </p:xfrm>
        <a:graphic>
          <a:graphicData uri="http://schemas.openxmlformats.org/presentationml/2006/ole">
            <p:oleObj spid="_x0000_s92162" name="Equation" r:id="rId3" imgW="1028520" imgH="241200" progId="Equation.DSMT4">
              <p:embed/>
            </p:oleObj>
          </a:graphicData>
        </a:graphic>
      </p:graphicFrame>
      <p:graphicFrame>
        <p:nvGraphicFramePr>
          <p:cNvPr id="92163" name="Object 3"/>
          <p:cNvGraphicFramePr>
            <a:graphicFrameLocks noChangeAspect="1"/>
          </p:cNvGraphicFramePr>
          <p:nvPr/>
        </p:nvGraphicFramePr>
        <p:xfrm>
          <a:off x="2339752" y="2852936"/>
          <a:ext cx="3175000" cy="454025"/>
        </p:xfrm>
        <a:graphic>
          <a:graphicData uri="http://schemas.openxmlformats.org/presentationml/2006/ole">
            <p:oleObj spid="_x0000_s92163" name="Equation" r:id="rId4" imgW="1828800" imgH="266400" progId="Equation.DSMT4">
              <p:embed/>
            </p:oleObj>
          </a:graphicData>
        </a:graphic>
      </p:graphicFrame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717550" y="4581525"/>
          <a:ext cx="7165975" cy="1274763"/>
        </p:xfrm>
        <a:graphic>
          <a:graphicData uri="http://schemas.openxmlformats.org/presentationml/2006/ole">
            <p:oleObj spid="_x0000_s92165" name="Equation" r:id="rId5" imgW="4140000" imgH="749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20467</TotalTime>
  <Words>1344</Words>
  <Application>Microsoft Office PowerPoint</Application>
  <PresentationFormat>Экран (4:3)</PresentationFormat>
  <Paragraphs>279</Paragraphs>
  <Slides>44</Slides>
  <Notes>2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Тема Office</vt:lpstr>
      <vt:lpstr>Equation</vt:lpstr>
      <vt:lpstr>МАТЕМАТИЧЕСКИЕ МЕТОДЫ ОБУЧЕНИЯ</vt:lpstr>
      <vt:lpstr>Линейная регрессия</vt:lpstr>
      <vt:lpstr>Линейная регрессия</vt:lpstr>
      <vt:lpstr>Линейная регрессия</vt:lpstr>
      <vt:lpstr>Линейная регрессия</vt:lpstr>
      <vt:lpstr>Метод  максимального правдоподобия</vt:lpstr>
      <vt:lpstr>Метод  максимального правдоподобия</vt:lpstr>
      <vt:lpstr>Метод  максимального правдоподобия </vt:lpstr>
      <vt:lpstr>Соответствие ММП и МНК</vt:lpstr>
      <vt:lpstr>Соответствие ММП и МНК</vt:lpstr>
      <vt:lpstr>Одномерная линейная регрессия</vt:lpstr>
      <vt:lpstr>Одномерная линейная регрессия</vt:lpstr>
      <vt:lpstr>Одномерная линейная регрессия</vt:lpstr>
      <vt:lpstr>Многомерная линейная регрессия</vt:lpstr>
      <vt:lpstr>Многомерная линейная регрессия</vt:lpstr>
      <vt:lpstr>Многомерная линейная регрессия</vt:lpstr>
      <vt:lpstr>Многомерная линейная регрессия</vt:lpstr>
      <vt:lpstr>Многомерная линейная регрессия</vt:lpstr>
      <vt:lpstr>МУЛЬТИКОЛЛИНЕАРНОСТЬ</vt:lpstr>
      <vt:lpstr>Свойства  оптимальных регрессий</vt:lpstr>
      <vt:lpstr>Свойства  оптимальных регрессий</vt:lpstr>
      <vt:lpstr>Свойства  оптимальных регрессий</vt:lpstr>
      <vt:lpstr>Свойства  оптимальных регрессий</vt:lpstr>
      <vt:lpstr>Свойства  оптимальных регрессий</vt:lpstr>
      <vt:lpstr>Свойства  оптимальных регрессий</vt:lpstr>
      <vt:lpstr>Разложение обобщённой ошибки</vt:lpstr>
      <vt:lpstr>Разложение обобщённой ошибки</vt:lpstr>
      <vt:lpstr>Разложение обобщённой ошибки</vt:lpstr>
      <vt:lpstr>Разложение обобщённой ошибки</vt:lpstr>
      <vt:lpstr>Разложение обобщённой ошибки</vt:lpstr>
      <vt:lpstr>Разложение обобщённой ошибки</vt:lpstr>
      <vt:lpstr>Разложение обобщённой ошибки</vt:lpstr>
      <vt:lpstr>Разложение обобщённой ошибки</vt:lpstr>
      <vt:lpstr>Разложение обобщённой ошибки</vt:lpstr>
      <vt:lpstr>Разложение обобщённой ошибки</vt:lpstr>
      <vt:lpstr>Разложение обобщённой ошибки</vt:lpstr>
      <vt:lpstr>Методы регрессии, основанные на регуляризации по Тихонову</vt:lpstr>
      <vt:lpstr>Методы регрессии, основанные на регуляризации по Тихонову</vt:lpstr>
      <vt:lpstr>Методы регрессии, основанные на регуляризации по Тихонову</vt:lpstr>
      <vt:lpstr>Методы регрессии, основанные на регуляризации по Тихонову</vt:lpstr>
      <vt:lpstr>Методы регрессии, основанные на регуляризации по Тихонову</vt:lpstr>
      <vt:lpstr>Методы регрессии, основанные на регуляризации по Тихонову</vt:lpstr>
      <vt:lpstr>Методы регрессии, основанные на регуляризации по Тихонову</vt:lpstr>
      <vt:lpstr>Методы регрессии, основанные на регуляризации по Тихонову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прогнозирования по прецедентам</dc:title>
  <dc:creator>Пользователь Windows</dc:creator>
  <cp:lastModifiedBy>Пользователь Windows</cp:lastModifiedBy>
  <cp:revision>199</cp:revision>
  <dcterms:created xsi:type="dcterms:W3CDTF">2012-01-22T16:53:55Z</dcterms:created>
  <dcterms:modified xsi:type="dcterms:W3CDTF">2015-09-29T20:00:47Z</dcterms:modified>
</cp:coreProperties>
</file>